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76" r:id="rId2"/>
    <p:sldId id="304" r:id="rId3"/>
    <p:sldId id="308" r:id="rId4"/>
    <p:sldId id="309" r:id="rId5"/>
    <p:sldId id="327" r:id="rId6"/>
    <p:sldId id="311" r:id="rId7"/>
    <p:sldId id="315" r:id="rId8"/>
    <p:sldId id="316" r:id="rId9"/>
    <p:sldId id="323" r:id="rId10"/>
    <p:sldId id="324" r:id="rId11"/>
    <p:sldId id="280" r:id="rId12"/>
    <p:sldId id="294" r:id="rId13"/>
    <p:sldId id="291" r:id="rId14"/>
    <p:sldId id="326" r:id="rId15"/>
    <p:sldId id="325" r:id="rId16"/>
    <p:sldId id="292" r:id="rId17"/>
    <p:sldId id="332" r:id="rId18"/>
    <p:sldId id="297" r:id="rId19"/>
    <p:sldId id="317" r:id="rId20"/>
    <p:sldId id="295" r:id="rId21"/>
    <p:sldId id="293" r:id="rId22"/>
    <p:sldId id="296" r:id="rId23"/>
    <p:sldId id="286" r:id="rId24"/>
    <p:sldId id="318" r:id="rId25"/>
    <p:sldId id="321" r:id="rId26"/>
    <p:sldId id="289" r:id="rId27"/>
    <p:sldId id="288" r:id="rId28"/>
    <p:sldId id="281" r:id="rId29"/>
    <p:sldId id="328" r:id="rId30"/>
    <p:sldId id="329" r:id="rId31"/>
    <p:sldId id="331" r:id="rId32"/>
    <p:sldId id="333" r:id="rId3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collett"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111" autoAdjust="0"/>
  </p:normalViewPr>
  <p:slideViewPr>
    <p:cSldViewPr snapToGrid="0" snapToObjects="1">
      <p:cViewPr>
        <p:scale>
          <a:sx n="80" d="100"/>
          <a:sy n="80" d="100"/>
        </p:scale>
        <p:origin x="-1578" y="-1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79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fsor121-0372\public\PH\ACH\ECD\Daily%20Deposits\Paula\Powerpoints\data%20for%20transition%20presentation%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fsor121-0372\public\PH\ACH\ECD\Daily%20Deposits\Paula\OSEP%20FED\SPP.%20APR\APR\FFY11\Transition%20data%20run%2011.13%20Indicator%208%20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2400" b="1"/>
                </a:pPr>
                <a:endParaRPr lang="en-US"/>
              </a:p>
            </c:txPr>
            <c:dLblPos val="outEnd"/>
            <c:showLegendKey val="0"/>
            <c:showVal val="1"/>
            <c:showCatName val="0"/>
            <c:showSerName val="0"/>
            <c:showPercent val="0"/>
            <c:showBubbleSize val="0"/>
            <c:showLeaderLines val="0"/>
          </c:dLbls>
          <c:cat>
            <c:strRef>
              <c:f>Sheet1!$B$4:$B$8</c:f>
              <c:strCache>
                <c:ptCount val="5"/>
                <c:pt idx="0">
                  <c:v>FY09</c:v>
                </c:pt>
                <c:pt idx="1">
                  <c:v>FY10</c:v>
                </c:pt>
                <c:pt idx="2">
                  <c:v>FY11</c:v>
                </c:pt>
                <c:pt idx="3">
                  <c:v>FY12</c:v>
                </c:pt>
                <c:pt idx="4">
                  <c:v>FY13*</c:v>
                </c:pt>
              </c:strCache>
            </c:strRef>
          </c:cat>
          <c:val>
            <c:numRef>
              <c:f>Sheet1!$C$4:$C$8</c:f>
              <c:numCache>
                <c:formatCode>0</c:formatCode>
                <c:ptCount val="5"/>
                <c:pt idx="0">
                  <c:v>10828</c:v>
                </c:pt>
                <c:pt idx="1">
                  <c:v>14186</c:v>
                </c:pt>
                <c:pt idx="2">
                  <c:v>14619</c:v>
                </c:pt>
                <c:pt idx="3">
                  <c:v>11061</c:v>
                </c:pt>
                <c:pt idx="4">
                  <c:v>11016</c:v>
                </c:pt>
              </c:numCache>
            </c:numRef>
          </c:val>
        </c:ser>
        <c:dLbls>
          <c:dLblPos val="outEnd"/>
          <c:showLegendKey val="0"/>
          <c:showVal val="1"/>
          <c:showCatName val="0"/>
          <c:showSerName val="0"/>
          <c:showPercent val="0"/>
          <c:showBubbleSize val="0"/>
        </c:dLbls>
        <c:gapWidth val="150"/>
        <c:axId val="173468288"/>
        <c:axId val="180188672"/>
      </c:barChart>
      <c:catAx>
        <c:axId val="173468288"/>
        <c:scaling>
          <c:orientation val="minMax"/>
        </c:scaling>
        <c:delete val="0"/>
        <c:axPos val="b"/>
        <c:majorTickMark val="out"/>
        <c:minorTickMark val="none"/>
        <c:tickLblPos val="nextTo"/>
        <c:txPr>
          <a:bodyPr/>
          <a:lstStyle/>
          <a:p>
            <a:pPr>
              <a:defRPr sz="2400" b="1"/>
            </a:pPr>
            <a:endParaRPr lang="en-US"/>
          </a:p>
        </c:txPr>
        <c:crossAx val="180188672"/>
        <c:crosses val="autoZero"/>
        <c:auto val="1"/>
        <c:lblAlgn val="ctr"/>
        <c:lblOffset val="100"/>
        <c:noMultiLvlLbl val="0"/>
      </c:catAx>
      <c:valAx>
        <c:axId val="180188672"/>
        <c:scaling>
          <c:orientation val="minMax"/>
        </c:scaling>
        <c:delete val="0"/>
        <c:axPos val="l"/>
        <c:majorGridlines/>
        <c:numFmt formatCode="0" sourceLinked="1"/>
        <c:majorTickMark val="out"/>
        <c:minorTickMark val="none"/>
        <c:tickLblPos val="nextTo"/>
        <c:crossAx val="1734682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elete val="1"/>
          </c:dLbls>
          <c:cat>
            <c:strRef>
              <c:f>Sheet2!$A$26:$A$29</c:f>
              <c:strCache>
                <c:ptCount val="4"/>
                <c:pt idx="0">
                  <c:v>IFSP Completed prior to Age 3</c:v>
                </c:pt>
                <c:pt idx="1">
                  <c:v>Eligible for Part B Services</c:v>
                </c:pt>
                <c:pt idx="2">
                  <c:v>Not Eligible for Part B Services</c:v>
                </c:pt>
                <c:pt idx="3">
                  <c:v>Eligibility for Part B Not Determined</c:v>
                </c:pt>
              </c:strCache>
            </c:strRef>
          </c:cat>
          <c:val>
            <c:numRef>
              <c:f>Sheet2!$B$26:$B$29</c:f>
              <c:numCache>
                <c:formatCode>General</c:formatCode>
                <c:ptCount val="4"/>
                <c:pt idx="0">
                  <c:v>539</c:v>
                </c:pt>
                <c:pt idx="1">
                  <c:v>2218</c:v>
                </c:pt>
                <c:pt idx="2">
                  <c:v>304</c:v>
                </c:pt>
                <c:pt idx="3">
                  <c:v>422</c:v>
                </c:pt>
              </c:numCache>
            </c:numRef>
          </c:val>
        </c:ser>
        <c:dLbls>
          <c:dLblPos val="outEnd"/>
          <c:showLegendKey val="0"/>
          <c:showVal val="1"/>
          <c:showCatName val="0"/>
          <c:showSerName val="0"/>
          <c:showPercent val="0"/>
          <c:showBubbleSize val="0"/>
          <c:showLeaderLines val="1"/>
        </c:dLbls>
        <c:firstSliceAng val="0"/>
      </c:pieChart>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4A02086-BE56-4CA5-BCDD-D3197BF9044A}" type="datetimeFigureOut">
              <a:rPr lang="en-US" smtClean="0"/>
              <a:t>5/20/2013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BE849C09-8305-4F53-B9C1-0D71678F914B}" type="slidenum">
              <a:rPr lang="en-US" smtClean="0"/>
              <a:t>‹#›</a:t>
            </a:fld>
            <a:endParaRPr lang="en-US"/>
          </a:p>
        </p:txBody>
      </p:sp>
    </p:spTree>
    <p:extLst>
      <p:ext uri="{BB962C8B-B14F-4D97-AF65-F5344CB8AC3E}">
        <p14:creationId xmlns:p14="http://schemas.microsoft.com/office/powerpoint/2010/main" val="470622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B23207A4-8303-46BE-8AA5-E9E9AC2A9C39}" type="datetimeFigureOut">
              <a:rPr lang="en-US" smtClean="0"/>
              <a:t>5/20/2013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C9FB0F55-459C-4824-8CE2-F62386013C49}" type="slidenum">
              <a:rPr lang="en-US" smtClean="0"/>
              <a:t>‹#›</a:t>
            </a:fld>
            <a:endParaRPr lang="en-US"/>
          </a:p>
        </p:txBody>
      </p:sp>
    </p:spTree>
    <p:extLst>
      <p:ext uri="{BB962C8B-B14F-4D97-AF65-F5344CB8AC3E}">
        <p14:creationId xmlns:p14="http://schemas.microsoft.com/office/powerpoint/2010/main" val="248864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140E02-C516-47DD-AAD5-98DA53884AAD}" type="slidenum">
              <a:rPr lang="en-US" smtClean="0"/>
              <a:pPr fontAlgn="base">
                <a:spcBef>
                  <a:spcPct val="0"/>
                </a:spcBef>
                <a:spcAft>
                  <a:spcPct val="0"/>
                </a:spcAft>
                <a:defRPr/>
              </a:pPr>
              <a:t>6</a:t>
            </a:fld>
            <a:endParaRPr lang="en-US" smtClean="0"/>
          </a:p>
        </p:txBody>
      </p:sp>
      <p:sp>
        <p:nvSpPr>
          <p:cNvPr id="50179"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B0F55-459C-4824-8CE2-F62386013C49}" type="slidenum">
              <a:rPr lang="en-US" smtClean="0"/>
              <a:t>11</a:t>
            </a:fld>
            <a:endParaRPr lang="en-US"/>
          </a:p>
        </p:txBody>
      </p:sp>
    </p:spTree>
    <p:extLst>
      <p:ext uri="{BB962C8B-B14F-4D97-AF65-F5344CB8AC3E}">
        <p14:creationId xmlns:p14="http://schemas.microsoft.com/office/powerpoint/2010/main" val="415527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Convene a transition conference with the LEA and family to discuss any services the toddler will receive under Part B, not fewer than 90 days and not more than 9 months before a child’s third birthday and with approval from the family.  </a:t>
            </a:r>
            <a:endParaRPr lang="en-US" sz="1400" dirty="0"/>
          </a:p>
          <a:p>
            <a:r>
              <a:rPr lang="en-US" dirty="0"/>
              <a:t> </a:t>
            </a:r>
            <a:endParaRPr lang="en-US" sz="1400" dirty="0"/>
          </a:p>
          <a:p>
            <a:pPr lvl="0"/>
            <a:r>
              <a:rPr lang="en-US" dirty="0"/>
              <a:t>Discuss at the transition conference a review of program options for the time period of the child’s the third birthday through the remainder of the school year.  </a:t>
            </a:r>
            <a:endParaRPr lang="en-US" sz="1400" dirty="0"/>
          </a:p>
          <a:p>
            <a:r>
              <a:rPr lang="en-US" dirty="0"/>
              <a:t> </a:t>
            </a:r>
            <a:endParaRPr lang="en-US" sz="1400" dirty="0"/>
          </a:p>
          <a:p>
            <a:pPr lvl="0"/>
            <a:r>
              <a:rPr lang="en-US" dirty="0"/>
              <a:t>Provide parents at the conference with information about Part B preschool services including: </a:t>
            </a:r>
            <a:endParaRPr lang="en-US" sz="1400" dirty="0"/>
          </a:p>
          <a:p>
            <a:pPr lvl="2"/>
            <a:r>
              <a:rPr lang="en-US" dirty="0"/>
              <a:t>a description of the Part B eligibility definitions;</a:t>
            </a:r>
            <a:endParaRPr lang="en-US" sz="1400" dirty="0"/>
          </a:p>
          <a:p>
            <a:pPr lvl="2"/>
            <a:r>
              <a:rPr lang="en-US" dirty="0"/>
              <a:t>state timelines and process for consenting to an evaluation and conducting eligibility determinations under Part B; and </a:t>
            </a:r>
            <a:endParaRPr lang="en-US" sz="1400" dirty="0"/>
          </a:p>
          <a:p>
            <a:pPr lvl="2"/>
            <a:r>
              <a:rPr lang="en-US" dirty="0"/>
              <a:t>the availability of special education and related services. </a:t>
            </a:r>
            <a:endParaRPr lang="en-US" sz="1400" dirty="0"/>
          </a:p>
          <a:p>
            <a:r>
              <a:rPr lang="en-US" dirty="0"/>
              <a:t> </a:t>
            </a:r>
            <a:endParaRPr lang="en-US" sz="1400" dirty="0"/>
          </a:p>
          <a:p>
            <a:pPr lvl="0"/>
            <a:r>
              <a:rPr lang="en-US" dirty="0"/>
              <a:t>With parental consent, provide the LEA with copies of the most recent IFSP, progress reports, and assessments for their review and use in eligibility determination for Part B services.</a:t>
            </a:r>
            <a:endParaRPr lang="en-US" sz="1400" dirty="0"/>
          </a:p>
          <a:p>
            <a:r>
              <a:rPr lang="en-US" dirty="0"/>
              <a:t> </a:t>
            </a:r>
            <a:endParaRPr lang="en-US" sz="1400" dirty="0"/>
          </a:p>
          <a:p>
            <a:r>
              <a:rPr lang="en-US" dirty="0"/>
              <a:t>Develop a transition plan at the transition conference with the family that includes steps for the toddler with a disability to exit from the Part C program and any transition services that the IFSP team identifies as needed by that toddler and his or her family</a:t>
            </a:r>
          </a:p>
        </p:txBody>
      </p:sp>
      <p:sp>
        <p:nvSpPr>
          <p:cNvPr id="4" name="Slide Number Placeholder 3"/>
          <p:cNvSpPr>
            <a:spLocks noGrp="1"/>
          </p:cNvSpPr>
          <p:nvPr>
            <p:ph type="sldNum" sz="quarter" idx="10"/>
          </p:nvPr>
        </p:nvSpPr>
        <p:spPr/>
        <p:txBody>
          <a:bodyPr/>
          <a:lstStyle/>
          <a:p>
            <a:fld id="{C9FB0F55-459C-4824-8CE2-F62386013C49}" type="slidenum">
              <a:rPr lang="en-US" smtClean="0"/>
              <a:t>16</a:t>
            </a:fld>
            <a:endParaRPr lang="en-US"/>
          </a:p>
        </p:txBody>
      </p:sp>
    </p:spTree>
    <p:extLst>
      <p:ext uri="{BB962C8B-B14F-4D97-AF65-F5344CB8AC3E}">
        <p14:creationId xmlns:p14="http://schemas.microsoft.com/office/powerpoint/2010/main" val="290294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B0F55-459C-4824-8CE2-F62386013C49}" type="slidenum">
              <a:rPr lang="en-US" smtClean="0"/>
              <a:t>18</a:t>
            </a:fld>
            <a:endParaRPr lang="en-US"/>
          </a:p>
        </p:txBody>
      </p:sp>
    </p:spTree>
    <p:extLst>
      <p:ext uri="{BB962C8B-B14F-4D97-AF65-F5344CB8AC3E}">
        <p14:creationId xmlns:p14="http://schemas.microsoft.com/office/powerpoint/2010/main" val="151195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B0F55-459C-4824-8CE2-F62386013C49}" type="slidenum">
              <a:rPr lang="en-US" smtClean="0"/>
              <a:t>22</a:t>
            </a:fld>
            <a:endParaRPr lang="en-US"/>
          </a:p>
        </p:txBody>
      </p:sp>
    </p:spTree>
    <p:extLst>
      <p:ext uri="{BB962C8B-B14F-4D97-AF65-F5344CB8AC3E}">
        <p14:creationId xmlns:p14="http://schemas.microsoft.com/office/powerpoint/2010/main" val="389308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C9FB0F55-459C-4824-8CE2-F62386013C49}" type="slidenum">
              <a:rPr lang="en-US" smtClean="0"/>
              <a:t>23</a:t>
            </a:fld>
            <a:endParaRPr lang="en-US"/>
          </a:p>
        </p:txBody>
      </p:sp>
    </p:spTree>
    <p:extLst>
      <p:ext uri="{BB962C8B-B14F-4D97-AF65-F5344CB8AC3E}">
        <p14:creationId xmlns:p14="http://schemas.microsoft.com/office/powerpoint/2010/main" val="201362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B0F55-459C-4824-8CE2-F62386013C49}" type="slidenum">
              <a:rPr lang="en-US" smtClean="0"/>
              <a:t>30</a:t>
            </a:fld>
            <a:endParaRPr lang="en-US"/>
          </a:p>
        </p:txBody>
      </p:sp>
    </p:spTree>
    <p:extLst>
      <p:ext uri="{BB962C8B-B14F-4D97-AF65-F5344CB8AC3E}">
        <p14:creationId xmlns:p14="http://schemas.microsoft.com/office/powerpoint/2010/main" val="356878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C7C41-E04E-484A-B8E0-CC64F39F71BF}"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C7C41-E04E-484A-B8E0-CC64F39F71BF}"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C7C41-E04E-484A-B8E0-CC64F39F71BF}"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C7C41-E04E-484A-B8E0-CC64F39F71BF}"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0C7C41-E04E-484A-B8E0-CC64F39F71BF}"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C7C41-E04E-484A-B8E0-CC64F39F71BF}"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9980C-DDB1-2448-B573-CEC812F3705C}" type="slidenum">
              <a:rPr lang="en-US" smtClean="0"/>
              <a:t>‹#›</a:t>
            </a:fld>
            <a:endParaRPr lang="en-US"/>
          </a:p>
        </p:txBody>
      </p:sp>
    </p:spTree>
    <p:extLst>
      <p:ext uri="{BB962C8B-B14F-4D97-AF65-F5344CB8AC3E}">
        <p14:creationId xmlns:p14="http://schemas.microsoft.com/office/powerpoint/2010/main" val="39281415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C7C41-E04E-484A-B8E0-CC64F39F71BF}"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C7C41-E04E-484A-B8E0-CC64F39F71BF}"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C7C41-E04E-484A-B8E0-CC64F39F71BF}"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C7C41-E04E-484A-B8E0-CC64F39F71BF}"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C7C41-E04E-484A-B8E0-CC64F39F71BF}"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C7C41-E04E-484A-B8E0-CC64F39F71BF}"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980C-DDB1-2448-B573-CEC812F370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C7C41-E04E-484A-B8E0-CC64F39F71BF}" type="datetimeFigureOut">
              <a:rPr lang="en-US" smtClean="0"/>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9980C-DDB1-2448-B573-CEC812F370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Chfs.firststeps@ky.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32012" y="2865437"/>
            <a:ext cx="8693624" cy="1470025"/>
          </a:xfrm>
        </p:spPr>
        <p:txBody>
          <a:bodyPr>
            <a:noAutofit/>
          </a:bodyPr>
          <a:lstStyle/>
          <a:p>
            <a:r>
              <a:rPr lang="en-US" sz="5400" dirty="0" smtClean="0">
                <a:latin typeface="Freestyle Script" pitchFamily="66" charset="0"/>
              </a:rPr>
              <a:t>What’s New for Transition</a:t>
            </a:r>
            <a:br>
              <a:rPr lang="en-US" sz="5400" dirty="0" smtClean="0">
                <a:latin typeface="Freestyle Script" pitchFamily="66" charset="0"/>
              </a:rPr>
            </a:br>
            <a:r>
              <a:rPr lang="en-US" sz="5400" dirty="0" smtClean="0">
                <a:latin typeface="Freestyle Script" pitchFamily="66" charset="0"/>
              </a:rPr>
              <a:t> to</a:t>
            </a:r>
            <a:br>
              <a:rPr lang="en-US" sz="5400" dirty="0" smtClean="0">
                <a:latin typeface="Freestyle Script" pitchFamily="66" charset="0"/>
              </a:rPr>
            </a:br>
            <a:r>
              <a:rPr lang="en-US" sz="5400" dirty="0" smtClean="0">
                <a:latin typeface="Freestyle Script" pitchFamily="66" charset="0"/>
              </a:rPr>
              <a:t> Special Education Services?</a:t>
            </a:r>
            <a:endParaRPr lang="en-US" sz="5400" dirty="0">
              <a:latin typeface="Freestyle Script" pitchFamily="66" charset="0"/>
            </a:endParaRPr>
          </a:p>
        </p:txBody>
      </p:sp>
      <p:sp>
        <p:nvSpPr>
          <p:cNvPr id="8" name="Subtitle 7"/>
          <p:cNvSpPr>
            <a:spLocks noGrp="1"/>
          </p:cNvSpPr>
          <p:nvPr>
            <p:ph type="subTitle" idx="1"/>
          </p:nvPr>
        </p:nvSpPr>
        <p:spPr>
          <a:xfrm>
            <a:off x="1371600" y="4762500"/>
            <a:ext cx="6400800" cy="1752600"/>
          </a:xfrm>
        </p:spPr>
        <p:txBody>
          <a:bodyPr/>
          <a:lstStyle/>
          <a:p>
            <a:endParaRPr lang="en-US" dirty="0" smtClean="0"/>
          </a:p>
          <a:p>
            <a:r>
              <a:rPr lang="en-US" dirty="0" smtClean="0"/>
              <a:t>Paula E. Goff, Part C Coordinator</a:t>
            </a:r>
          </a:p>
          <a:p>
            <a:r>
              <a:rPr lang="en-US" dirty="0" smtClean="0"/>
              <a:t>May 23, 2013</a:t>
            </a:r>
            <a:endParaRPr lang="en-US" dirty="0"/>
          </a:p>
        </p:txBody>
      </p:sp>
      <p:pic>
        <p:nvPicPr>
          <p:cNvPr id="9" name="Picture 8" descr="first steps logo.jpg"/>
          <p:cNvPicPr/>
          <p:nvPr/>
        </p:nvPicPr>
        <p:blipFill>
          <a:blip r:embed="rId2" cstate="print"/>
          <a:stretch>
            <a:fillRect/>
          </a:stretch>
        </p:blipFill>
        <p:spPr>
          <a:xfrm>
            <a:off x="1828800" y="0"/>
            <a:ext cx="5715000" cy="1791222"/>
          </a:xfrm>
          <a:prstGeom prst="rect">
            <a:avLst/>
          </a:prstGeom>
        </p:spPr>
      </p:pic>
    </p:spTree>
    <p:extLst>
      <p:ext uri="{BB962C8B-B14F-4D97-AF65-F5344CB8AC3E}">
        <p14:creationId xmlns:p14="http://schemas.microsoft.com/office/powerpoint/2010/main" val="3451291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9432" y="-29025"/>
            <a:ext cx="8229600" cy="1143000"/>
          </a:xfrm>
        </p:spPr>
        <p:txBody>
          <a:bodyPr/>
          <a:lstStyle/>
          <a:p>
            <a:r>
              <a:rPr lang="en-US" b="1" dirty="0" smtClean="0"/>
              <a:t>Transition Data:  Exiting at Age 3</a:t>
            </a:r>
            <a:endParaRPr lang="en-US" b="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84838874"/>
              </p:ext>
            </p:extLst>
          </p:nvPr>
        </p:nvGraphicFramePr>
        <p:xfrm>
          <a:off x="614149" y="1600200"/>
          <a:ext cx="8229600" cy="40363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04716" y="5920826"/>
            <a:ext cx="8639033" cy="523220"/>
          </a:xfrm>
          <a:prstGeom prst="rect">
            <a:avLst/>
          </a:prstGeom>
          <a:noFill/>
        </p:spPr>
        <p:txBody>
          <a:bodyPr wrap="square" rtlCol="0">
            <a:spAutoFit/>
          </a:bodyPr>
          <a:lstStyle/>
          <a:p>
            <a:r>
              <a:rPr lang="en-US" sz="2800" dirty="0" smtClean="0"/>
              <a:t>Total of 3483 Children Exited First Steps at or near age 3</a:t>
            </a:r>
            <a:endParaRPr lang="en-US" sz="2800" dirty="0"/>
          </a:p>
        </p:txBody>
      </p:sp>
      <p:sp>
        <p:nvSpPr>
          <p:cNvPr id="13" name="TextBox 12"/>
          <p:cNvSpPr txBox="1"/>
          <p:nvPr/>
        </p:nvSpPr>
        <p:spPr>
          <a:xfrm>
            <a:off x="2579427" y="4449170"/>
            <a:ext cx="1746914" cy="523220"/>
          </a:xfrm>
          <a:prstGeom prst="rect">
            <a:avLst/>
          </a:prstGeom>
          <a:noFill/>
        </p:spPr>
        <p:txBody>
          <a:bodyPr wrap="square" rtlCol="0">
            <a:spAutoFit/>
          </a:bodyPr>
          <a:lstStyle/>
          <a:p>
            <a:r>
              <a:rPr lang="en-US" sz="2800" dirty="0" smtClean="0"/>
              <a:t>2218/64%  </a:t>
            </a:r>
            <a:endParaRPr lang="en-US" sz="2800" dirty="0"/>
          </a:p>
        </p:txBody>
      </p:sp>
      <p:sp>
        <p:nvSpPr>
          <p:cNvPr id="14" name="TextBox 13"/>
          <p:cNvSpPr txBox="1"/>
          <p:nvPr/>
        </p:nvSpPr>
        <p:spPr>
          <a:xfrm>
            <a:off x="3916906" y="1875458"/>
            <a:ext cx="1719617" cy="523220"/>
          </a:xfrm>
          <a:prstGeom prst="rect">
            <a:avLst/>
          </a:prstGeom>
          <a:noFill/>
        </p:spPr>
        <p:txBody>
          <a:bodyPr wrap="square" rtlCol="0">
            <a:spAutoFit/>
          </a:bodyPr>
          <a:lstStyle/>
          <a:p>
            <a:r>
              <a:rPr lang="en-US" sz="2800" dirty="0" smtClean="0"/>
              <a:t>539/15%</a:t>
            </a:r>
            <a:endParaRPr lang="en-US" sz="2800" dirty="0"/>
          </a:p>
        </p:txBody>
      </p:sp>
      <p:sp>
        <p:nvSpPr>
          <p:cNvPr id="16" name="TextBox 15"/>
          <p:cNvSpPr txBox="1"/>
          <p:nvPr/>
        </p:nvSpPr>
        <p:spPr>
          <a:xfrm>
            <a:off x="805218" y="2584201"/>
            <a:ext cx="1596788" cy="523220"/>
          </a:xfrm>
          <a:prstGeom prst="rect">
            <a:avLst/>
          </a:prstGeom>
          <a:noFill/>
        </p:spPr>
        <p:txBody>
          <a:bodyPr wrap="square" rtlCol="0">
            <a:spAutoFit/>
          </a:bodyPr>
          <a:lstStyle/>
          <a:p>
            <a:r>
              <a:rPr lang="en-US" sz="2800" dirty="0" smtClean="0"/>
              <a:t>304/9%</a:t>
            </a:r>
            <a:endParaRPr lang="en-US" sz="2800" dirty="0"/>
          </a:p>
        </p:txBody>
      </p:sp>
      <p:sp>
        <p:nvSpPr>
          <p:cNvPr id="18" name="TextBox 17"/>
          <p:cNvSpPr txBox="1"/>
          <p:nvPr/>
        </p:nvSpPr>
        <p:spPr>
          <a:xfrm>
            <a:off x="1781033" y="1407402"/>
            <a:ext cx="1596788" cy="523220"/>
          </a:xfrm>
          <a:prstGeom prst="rect">
            <a:avLst/>
          </a:prstGeom>
          <a:noFill/>
        </p:spPr>
        <p:txBody>
          <a:bodyPr wrap="square" rtlCol="0">
            <a:spAutoFit/>
          </a:bodyPr>
          <a:lstStyle/>
          <a:p>
            <a:r>
              <a:rPr lang="en-US" sz="2800" dirty="0" smtClean="0"/>
              <a:t>422/12%</a:t>
            </a:r>
            <a:endParaRPr lang="en-US" sz="2800" dirty="0"/>
          </a:p>
        </p:txBody>
      </p:sp>
    </p:spTree>
    <p:extLst>
      <p:ext uri="{BB962C8B-B14F-4D97-AF65-F5344CB8AC3E}">
        <p14:creationId xmlns:p14="http://schemas.microsoft.com/office/powerpoint/2010/main" val="306240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IDEA Requirements:  Part C</a:t>
            </a:r>
            <a:endParaRPr lang="en-US" b="1" dirty="0"/>
          </a:p>
        </p:txBody>
      </p:sp>
      <p:sp>
        <p:nvSpPr>
          <p:cNvPr id="7" name="Content Placeholder 6"/>
          <p:cNvSpPr>
            <a:spLocks noGrp="1"/>
          </p:cNvSpPr>
          <p:nvPr>
            <p:ph idx="1"/>
          </p:nvPr>
        </p:nvSpPr>
        <p:spPr>
          <a:xfrm>
            <a:off x="457200" y="1343026"/>
            <a:ext cx="8229600" cy="4783138"/>
          </a:xfrm>
        </p:spPr>
        <p:txBody>
          <a:bodyPr>
            <a:normAutofit fontScale="77500" lnSpcReduction="20000"/>
          </a:bodyPr>
          <a:lstStyle/>
          <a:p>
            <a:pPr marL="0" lvl="0" indent="0">
              <a:buNone/>
            </a:pPr>
            <a:r>
              <a:rPr lang="en-US" dirty="0" smtClean="0"/>
              <a:t>Policies to ensure an effective transition </a:t>
            </a:r>
            <a:r>
              <a:rPr lang="en-US" dirty="0"/>
              <a:t>for toddlers receiving Early Intervention Services to preschool or other appropriate </a:t>
            </a:r>
            <a:r>
              <a:rPr lang="en-US" dirty="0" smtClean="0"/>
              <a:t>services.</a:t>
            </a:r>
          </a:p>
          <a:p>
            <a:pPr lvl="0"/>
            <a:endParaRPr lang="en-US" dirty="0" smtClean="0"/>
          </a:p>
          <a:p>
            <a:pPr lvl="0"/>
            <a:r>
              <a:rPr lang="en-US" dirty="0"/>
              <a:t>A</a:t>
            </a:r>
            <a:r>
              <a:rPr lang="en-US" dirty="0" smtClean="0"/>
              <a:t> </a:t>
            </a:r>
            <a:r>
              <a:rPr lang="en-US" dirty="0"/>
              <a:t>description of how First Steps will notify the </a:t>
            </a:r>
            <a:r>
              <a:rPr lang="en-US" dirty="0" smtClean="0"/>
              <a:t>State Education Agency (SEA) and the Local </a:t>
            </a:r>
            <a:r>
              <a:rPr lang="en-US" dirty="0"/>
              <a:t>Education Agency (LEA) that the child will shortly reach the age of eligibility for preschool services under Part B. </a:t>
            </a:r>
            <a:endParaRPr lang="en-US" dirty="0" smtClean="0"/>
          </a:p>
          <a:p>
            <a:pPr lvl="0"/>
            <a:endParaRPr lang="en-US" dirty="0"/>
          </a:p>
          <a:p>
            <a:pPr lvl="0"/>
            <a:r>
              <a:rPr lang="en-US" dirty="0"/>
              <a:t>A</a:t>
            </a:r>
            <a:r>
              <a:rPr lang="en-US" dirty="0" smtClean="0"/>
              <a:t> </a:t>
            </a:r>
            <a:r>
              <a:rPr lang="en-US" dirty="0"/>
              <a:t>conference, with the approval of the parents with First Steps, the family, and the LEA at least ninety (90) days and up to six (6) months before the child is eligible for preschool services under Part B, to discuss any such services that the child may be eligible to receive.</a:t>
            </a:r>
          </a:p>
          <a:p>
            <a:endParaRPr lang="en-US" dirty="0"/>
          </a:p>
        </p:txBody>
      </p:sp>
    </p:spTree>
    <p:extLst>
      <p:ext uri="{BB962C8B-B14F-4D97-AF65-F5344CB8AC3E}">
        <p14:creationId xmlns:p14="http://schemas.microsoft.com/office/powerpoint/2010/main" val="77770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79388"/>
            <a:ext cx="8810625" cy="1143000"/>
          </a:xfrm>
        </p:spPr>
        <p:txBody>
          <a:bodyPr>
            <a:normAutofit fontScale="90000"/>
          </a:bodyPr>
          <a:lstStyle/>
          <a:p>
            <a:r>
              <a:rPr lang="en-US" b="1" dirty="0" smtClean="0"/>
              <a:t>Notification of SEA/LEA &amp; Referral to LEA</a:t>
            </a:r>
            <a:endParaRPr lang="en-US" b="1" dirty="0"/>
          </a:p>
        </p:txBody>
      </p:sp>
      <p:sp>
        <p:nvSpPr>
          <p:cNvPr id="3" name="Content Placeholder 2"/>
          <p:cNvSpPr>
            <a:spLocks noGrp="1"/>
          </p:cNvSpPr>
          <p:nvPr>
            <p:ph idx="1"/>
          </p:nvPr>
        </p:nvSpPr>
        <p:spPr/>
        <p:txBody>
          <a:bodyPr/>
          <a:lstStyle/>
          <a:p>
            <a:r>
              <a:rPr lang="en-US" dirty="0" smtClean="0"/>
              <a:t>First Steps sends a list of children who are 2 years old to KY Department of Education (KDE) quarterly. (</a:t>
            </a:r>
            <a:r>
              <a:rPr lang="en-US" b="1" dirty="0" smtClean="0"/>
              <a:t>Notification</a:t>
            </a:r>
            <a:r>
              <a:rPr lang="en-US" dirty="0" smtClean="0"/>
              <a:t>)</a:t>
            </a:r>
          </a:p>
          <a:p>
            <a:pPr marL="0" indent="0">
              <a:buNone/>
            </a:pPr>
            <a:endParaRPr lang="en-US" dirty="0" smtClean="0"/>
          </a:p>
          <a:p>
            <a:r>
              <a:rPr lang="en-US" dirty="0" smtClean="0"/>
              <a:t>KDE sends a list of children who are two and potentially eligible for Part B services to the LEA. (</a:t>
            </a:r>
            <a:r>
              <a:rPr lang="en-US" b="1" dirty="0" smtClean="0"/>
              <a:t>Referral</a:t>
            </a:r>
            <a:r>
              <a:rPr lang="en-US" dirty="0" smtClean="0"/>
              <a:t>)</a:t>
            </a:r>
          </a:p>
          <a:p>
            <a:endParaRPr lang="en-US" dirty="0"/>
          </a:p>
          <a:p>
            <a:endParaRPr lang="en-US" dirty="0"/>
          </a:p>
        </p:txBody>
      </p:sp>
    </p:spTree>
    <p:extLst>
      <p:ext uri="{BB962C8B-B14F-4D97-AF65-F5344CB8AC3E}">
        <p14:creationId xmlns:p14="http://schemas.microsoft.com/office/powerpoint/2010/main" val="3390948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Parent OPT-Out</a:t>
            </a:r>
            <a:endParaRPr lang="en-US" b="1" dirty="0"/>
          </a:p>
        </p:txBody>
      </p:sp>
      <p:sp>
        <p:nvSpPr>
          <p:cNvPr id="3" name="Content Placeholder 2"/>
          <p:cNvSpPr>
            <a:spLocks noGrp="1"/>
          </p:cNvSpPr>
          <p:nvPr>
            <p:ph idx="1"/>
          </p:nvPr>
        </p:nvSpPr>
        <p:spPr/>
        <p:txBody>
          <a:bodyPr>
            <a:normAutofit lnSpcReduction="10000"/>
          </a:bodyPr>
          <a:lstStyle/>
          <a:p>
            <a:r>
              <a:rPr lang="en-US" dirty="0" smtClean="0"/>
              <a:t>Parents have the right to request that their child’s personally identifiable information is not sent to the LEA—this is known as “Opt-Out”.</a:t>
            </a:r>
          </a:p>
          <a:p>
            <a:endParaRPr lang="en-US" dirty="0"/>
          </a:p>
          <a:p>
            <a:r>
              <a:rPr lang="en-US" dirty="0" smtClean="0"/>
              <a:t>5% (N: 190) of families choose this option.</a:t>
            </a:r>
          </a:p>
          <a:p>
            <a:endParaRPr lang="en-US" dirty="0"/>
          </a:p>
          <a:p>
            <a:r>
              <a:rPr lang="en-US" dirty="0" smtClean="0"/>
              <a:t>The LEA can only be told of a child whose parent opts-out with parent permission.</a:t>
            </a:r>
            <a:endParaRPr lang="en-US" dirty="0"/>
          </a:p>
        </p:txBody>
      </p:sp>
    </p:spTree>
    <p:extLst>
      <p:ext uri="{BB962C8B-B14F-4D97-AF65-F5344CB8AC3E}">
        <p14:creationId xmlns:p14="http://schemas.microsoft.com/office/powerpoint/2010/main" val="3910554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30" y="179104"/>
            <a:ext cx="8229600" cy="748944"/>
          </a:xfrm>
        </p:spPr>
        <p:txBody>
          <a:bodyPr>
            <a:normAutofit fontScale="90000"/>
          </a:bodyPr>
          <a:lstStyle/>
          <a:p>
            <a:r>
              <a:rPr lang="en-US" dirty="0" smtClean="0"/>
              <a:t>Notice of Transition for Parents FS-11</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21" t="25910" r="50000" b="7299"/>
          <a:stretch/>
        </p:blipFill>
        <p:spPr bwMode="auto">
          <a:xfrm>
            <a:off x="2429301" y="1139588"/>
            <a:ext cx="3889612" cy="571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96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68" t="49787" r="21921" b="8768"/>
          <a:stretch/>
        </p:blipFill>
        <p:spPr bwMode="auto">
          <a:xfrm>
            <a:off x="204717" y="1096988"/>
            <a:ext cx="8652680" cy="56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4718" y="327546"/>
            <a:ext cx="8939282" cy="769441"/>
          </a:xfrm>
          <a:prstGeom prst="rect">
            <a:avLst/>
          </a:prstGeom>
          <a:noFill/>
        </p:spPr>
        <p:txBody>
          <a:bodyPr wrap="square" rtlCol="0">
            <a:spAutoFit/>
          </a:bodyPr>
          <a:lstStyle/>
          <a:p>
            <a:r>
              <a:rPr lang="en-US" sz="4400" dirty="0" smtClean="0"/>
              <a:t>Section of FS-11  Notice of Transition </a:t>
            </a:r>
            <a:endParaRPr lang="en-US" sz="4400" dirty="0"/>
          </a:p>
        </p:txBody>
      </p:sp>
    </p:spTree>
    <p:extLst>
      <p:ext uri="{BB962C8B-B14F-4D97-AF65-F5344CB8AC3E}">
        <p14:creationId xmlns:p14="http://schemas.microsoft.com/office/powerpoint/2010/main" val="2445470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 Conference</a:t>
            </a:r>
            <a:endParaRPr lang="en-US" b="1" dirty="0"/>
          </a:p>
        </p:txBody>
      </p:sp>
      <p:sp>
        <p:nvSpPr>
          <p:cNvPr id="3" name="Content Placeholder 2"/>
          <p:cNvSpPr>
            <a:spLocks noGrp="1"/>
          </p:cNvSpPr>
          <p:nvPr>
            <p:ph idx="1"/>
          </p:nvPr>
        </p:nvSpPr>
        <p:spPr/>
        <p:txBody>
          <a:bodyPr/>
          <a:lstStyle/>
          <a:p>
            <a:r>
              <a:rPr lang="en-US" dirty="0" smtClean="0"/>
              <a:t>Part C must convene a meeting with the LEA and family to discuss future services (with parent approval). </a:t>
            </a:r>
          </a:p>
          <a:p>
            <a:endParaRPr lang="en-US" dirty="0" smtClean="0"/>
          </a:p>
          <a:p>
            <a:endParaRPr lang="en-US" dirty="0" smtClean="0"/>
          </a:p>
          <a:p>
            <a:r>
              <a:rPr lang="en-US" dirty="0" smtClean="0"/>
              <a:t>This must be held no later than 90 days prior to the third birthday and not more than 9 months before the third birthday.</a:t>
            </a:r>
          </a:p>
          <a:p>
            <a:endParaRPr lang="en-US" dirty="0"/>
          </a:p>
          <a:p>
            <a:endParaRPr lang="en-US" dirty="0"/>
          </a:p>
        </p:txBody>
      </p:sp>
    </p:spTree>
    <p:extLst>
      <p:ext uri="{BB962C8B-B14F-4D97-AF65-F5344CB8AC3E}">
        <p14:creationId xmlns:p14="http://schemas.microsoft.com/office/powerpoint/2010/main" val="2799353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41288"/>
            <a:ext cx="8229600" cy="1143000"/>
          </a:xfrm>
        </p:spPr>
        <p:txBody>
          <a:bodyPr>
            <a:normAutofit fontScale="90000"/>
          </a:bodyPr>
          <a:lstStyle/>
          <a:p>
            <a:r>
              <a:rPr lang="en-US" b="1" dirty="0" smtClean="0"/>
              <a:t>Scheduling the Transition Conference</a:t>
            </a:r>
            <a:endParaRPr lang="en-US" b="1" dirty="0"/>
          </a:p>
        </p:txBody>
      </p:sp>
      <p:sp>
        <p:nvSpPr>
          <p:cNvPr id="3" name="Content Placeholder 2"/>
          <p:cNvSpPr>
            <a:spLocks noGrp="1"/>
          </p:cNvSpPr>
          <p:nvPr>
            <p:ph idx="1"/>
          </p:nvPr>
        </p:nvSpPr>
        <p:spPr/>
        <p:txBody>
          <a:bodyPr/>
          <a:lstStyle/>
          <a:p>
            <a:pPr marL="0" indent="0">
              <a:buNone/>
            </a:pPr>
            <a:r>
              <a:rPr lang="en-US" dirty="0" smtClean="0"/>
              <a:t>First Steps Policy &amp; Procedure Manual:</a:t>
            </a:r>
          </a:p>
          <a:p>
            <a:pPr marL="0" indent="0">
              <a:buNone/>
            </a:pPr>
            <a:endParaRPr lang="en-US" dirty="0"/>
          </a:p>
          <a:p>
            <a:pPr marL="0" indent="0">
              <a:buNone/>
            </a:pPr>
            <a:r>
              <a:rPr lang="en-US" dirty="0" smtClean="0"/>
              <a:t>“Service </a:t>
            </a:r>
            <a:r>
              <a:rPr lang="en-US" dirty="0"/>
              <a:t>Coordinators should begin scheduling the Transition Conference early enough (at least one month before the desired meeting date) so that the LEA representative can be present</a:t>
            </a:r>
            <a:r>
              <a:rPr lang="en-US" dirty="0" smtClean="0"/>
              <a:t>.”</a:t>
            </a:r>
            <a:endParaRPr lang="en-US" dirty="0"/>
          </a:p>
        </p:txBody>
      </p:sp>
    </p:spTree>
    <p:extLst>
      <p:ext uri="{BB962C8B-B14F-4D97-AF65-F5344CB8AC3E}">
        <p14:creationId xmlns:p14="http://schemas.microsoft.com/office/powerpoint/2010/main" val="213951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143000"/>
          </a:xfrm>
        </p:spPr>
        <p:txBody>
          <a:bodyPr>
            <a:normAutofit fontScale="90000"/>
          </a:bodyPr>
          <a:lstStyle/>
          <a:p>
            <a:r>
              <a:rPr lang="en-US" b="1" dirty="0" smtClean="0"/>
              <a:t>Discussion at Transition Conference</a:t>
            </a:r>
            <a:endParaRPr lang="en-US" b="1" dirty="0"/>
          </a:p>
        </p:txBody>
      </p:sp>
      <p:sp>
        <p:nvSpPr>
          <p:cNvPr id="3" name="Content Placeholder 2"/>
          <p:cNvSpPr>
            <a:spLocks noGrp="1"/>
          </p:cNvSpPr>
          <p:nvPr>
            <p:ph idx="1"/>
          </p:nvPr>
        </p:nvSpPr>
        <p:spPr>
          <a:xfrm>
            <a:off x="457200" y="1265238"/>
            <a:ext cx="8229600" cy="4860925"/>
          </a:xfrm>
        </p:spPr>
        <p:txBody>
          <a:bodyPr>
            <a:normAutofit lnSpcReduction="10000"/>
          </a:bodyPr>
          <a:lstStyle/>
          <a:p>
            <a:r>
              <a:rPr lang="en-US" dirty="0" smtClean="0"/>
              <a:t>Part B preschool services including:</a:t>
            </a:r>
          </a:p>
          <a:p>
            <a:pPr lvl="2"/>
            <a:r>
              <a:rPr lang="en-US" dirty="0"/>
              <a:t>a description of the Part B eligibility definitions;</a:t>
            </a:r>
          </a:p>
          <a:p>
            <a:pPr lvl="2"/>
            <a:r>
              <a:rPr lang="en-US" dirty="0"/>
              <a:t>state timelines and process for consenting to an evaluation and conducting eligibility determinations under Part B; and </a:t>
            </a:r>
          </a:p>
          <a:p>
            <a:pPr lvl="2"/>
            <a:r>
              <a:rPr lang="en-US" dirty="0"/>
              <a:t>the availability of special education and related services. </a:t>
            </a:r>
            <a:endParaRPr lang="en-US" dirty="0" smtClean="0"/>
          </a:p>
          <a:p>
            <a:pPr lvl="2"/>
            <a:endParaRPr lang="en-US" dirty="0" smtClean="0"/>
          </a:p>
          <a:p>
            <a:pPr lvl="2"/>
            <a:endParaRPr lang="en-US" sz="2000" dirty="0"/>
          </a:p>
          <a:p>
            <a:r>
              <a:rPr lang="en-US" dirty="0" smtClean="0"/>
              <a:t>Program options for time period of 3</a:t>
            </a:r>
            <a:r>
              <a:rPr lang="en-US" baseline="30000" dirty="0" smtClean="0"/>
              <a:t>rd</a:t>
            </a:r>
            <a:r>
              <a:rPr lang="en-US" dirty="0" smtClean="0"/>
              <a:t> birthday through remainder of school year</a:t>
            </a:r>
          </a:p>
          <a:p>
            <a:endParaRPr lang="en-US" dirty="0"/>
          </a:p>
          <a:p>
            <a:endParaRPr lang="en-US" dirty="0"/>
          </a:p>
          <a:p>
            <a:endParaRPr lang="en-US" dirty="0"/>
          </a:p>
        </p:txBody>
      </p:sp>
    </p:spTree>
    <p:extLst>
      <p:ext uri="{BB962C8B-B14F-4D97-AF65-F5344CB8AC3E}">
        <p14:creationId xmlns:p14="http://schemas.microsoft.com/office/powerpoint/2010/main" val="1546003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143000"/>
          </a:xfrm>
        </p:spPr>
        <p:txBody>
          <a:bodyPr>
            <a:normAutofit fontScale="90000"/>
          </a:bodyPr>
          <a:lstStyle/>
          <a:p>
            <a:r>
              <a:rPr lang="en-US" b="1" dirty="0" smtClean="0"/>
              <a:t>Requirements for Part C Documentation</a:t>
            </a:r>
            <a:endParaRPr lang="en-US" b="1" dirty="0"/>
          </a:p>
        </p:txBody>
      </p:sp>
      <p:sp>
        <p:nvSpPr>
          <p:cNvPr id="3" name="Content Placeholder 2"/>
          <p:cNvSpPr>
            <a:spLocks noGrp="1"/>
          </p:cNvSpPr>
          <p:nvPr>
            <p:ph idx="1"/>
          </p:nvPr>
        </p:nvSpPr>
        <p:spPr/>
        <p:txBody>
          <a:bodyPr/>
          <a:lstStyle/>
          <a:p>
            <a:pPr lvl="0"/>
            <a:r>
              <a:rPr lang="en-US" dirty="0" smtClean="0"/>
              <a:t>The </a:t>
            </a:r>
            <a:r>
              <a:rPr lang="en-US" dirty="0"/>
              <a:t>following transition </a:t>
            </a:r>
            <a:r>
              <a:rPr lang="en-US" dirty="0" smtClean="0"/>
              <a:t>steps must be included </a:t>
            </a:r>
            <a:r>
              <a:rPr lang="en-US" dirty="0"/>
              <a:t>in the transition </a:t>
            </a:r>
            <a:r>
              <a:rPr lang="en-US" dirty="0" smtClean="0"/>
              <a:t>plan</a:t>
            </a:r>
            <a:r>
              <a:rPr lang="en-US" dirty="0"/>
              <a:t>:</a:t>
            </a:r>
            <a:endParaRPr lang="en-US" dirty="0" smtClean="0"/>
          </a:p>
          <a:p>
            <a:pPr marL="857250" lvl="1" indent="-457200">
              <a:buFont typeface="Wingdings" pitchFamily="2" charset="2"/>
              <a:buChar char="Ø"/>
            </a:pPr>
            <a:r>
              <a:rPr lang="en-US" dirty="0" smtClean="0"/>
              <a:t>confirmation </a:t>
            </a:r>
            <a:r>
              <a:rPr lang="en-US" dirty="0"/>
              <a:t>that the child find information has been transmitted to the LEA (transition notification) </a:t>
            </a:r>
          </a:p>
          <a:p>
            <a:pPr marL="857250" lvl="1" indent="-457200">
              <a:buFont typeface="Wingdings" pitchFamily="2" charset="2"/>
              <a:buChar char="Ø"/>
            </a:pPr>
            <a:endParaRPr lang="en-US" dirty="0" smtClean="0"/>
          </a:p>
          <a:p>
            <a:pPr marL="857250" lvl="1" indent="-457200">
              <a:buFont typeface="Wingdings" pitchFamily="2" charset="2"/>
              <a:buChar char="Ø"/>
            </a:pPr>
            <a:r>
              <a:rPr lang="en-US" dirty="0" smtClean="0"/>
              <a:t> with </a:t>
            </a:r>
            <a:r>
              <a:rPr lang="en-US" dirty="0"/>
              <a:t>parent consent, confirmation that most recent evaluation, assessment, and IFSP has been sent to the LEA.</a:t>
            </a:r>
          </a:p>
        </p:txBody>
      </p:sp>
    </p:spTree>
    <p:extLst>
      <p:ext uri="{BB962C8B-B14F-4D97-AF65-F5344CB8AC3E}">
        <p14:creationId xmlns:p14="http://schemas.microsoft.com/office/powerpoint/2010/main" val="122347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3825" y="93663"/>
            <a:ext cx="8915400" cy="1143000"/>
          </a:xfrm>
        </p:spPr>
        <p:txBody>
          <a:bodyPr>
            <a:normAutofit fontScale="90000"/>
          </a:bodyPr>
          <a:lstStyle/>
          <a:p>
            <a:r>
              <a:rPr lang="en-US" b="1" dirty="0" smtClean="0"/>
              <a:t>What is Early Intervention under Part C ?</a:t>
            </a:r>
          </a:p>
        </p:txBody>
      </p:sp>
      <p:sp>
        <p:nvSpPr>
          <p:cNvPr id="10243" name="Content Placeholder 2"/>
          <p:cNvSpPr>
            <a:spLocks noGrp="1"/>
          </p:cNvSpPr>
          <p:nvPr>
            <p:ph idx="1"/>
          </p:nvPr>
        </p:nvSpPr>
        <p:spPr>
          <a:xfrm>
            <a:off x="457200" y="1600201"/>
            <a:ext cx="8229600" cy="2071048"/>
          </a:xfrm>
        </p:spPr>
        <p:txBody>
          <a:bodyPr/>
          <a:lstStyle/>
          <a:p>
            <a:pPr marL="0" indent="0">
              <a:buNone/>
            </a:pPr>
            <a:r>
              <a:rPr lang="en-US" dirty="0" smtClean="0"/>
              <a:t>Early intervention is a system of coordinated services and strategies that promotes the child's growth and development and supports families during the critical early years. </a:t>
            </a:r>
          </a:p>
          <a:p>
            <a:pPr>
              <a:buFont typeface="Arial" charset="0"/>
              <a:buNone/>
            </a:pPr>
            <a:endParaRPr lang="en-US" dirty="0" smtClean="0"/>
          </a:p>
          <a:p>
            <a:pPr marL="0" indent="0">
              <a:buNone/>
            </a:pPr>
            <a:endParaRPr lang="en-US" dirty="0" smtClean="0"/>
          </a:p>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84" y="3971499"/>
            <a:ext cx="3944203" cy="276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Transition Process from Part C View</a:t>
            </a:r>
            <a:endParaRPr lang="en-US" b="1" dirty="0"/>
          </a:p>
        </p:txBody>
      </p:sp>
      <p:sp>
        <p:nvSpPr>
          <p:cNvPr id="4" name="Content Placeholder 3"/>
          <p:cNvSpPr>
            <a:spLocks noGrp="1"/>
          </p:cNvSpPr>
          <p:nvPr>
            <p:ph idx="4294967295"/>
          </p:nvPr>
        </p:nvSpPr>
        <p:spPr>
          <a:xfrm>
            <a:off x="0" y="1600200"/>
            <a:ext cx="8229600" cy="4525963"/>
          </a:xfrm>
        </p:spPr>
        <p:txBody>
          <a:bodyPr/>
          <a:lstStyle/>
          <a:p>
            <a:pPr marL="0" indent="0">
              <a:buNone/>
            </a:pPr>
            <a:r>
              <a:rPr lang="en-US" b="1" dirty="0"/>
              <a:t> </a:t>
            </a:r>
            <a:endParaRPr lang="en-US" dirty="0"/>
          </a:p>
          <a:p>
            <a:pPr marL="0" indent="0">
              <a:buNone/>
            </a:pPr>
            <a:r>
              <a:rPr lang="en-US" b="1" dirty="0" smtClean="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379538"/>
            <a:ext cx="9153526"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97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 Referrals to First Steps</a:t>
            </a:r>
            <a:endParaRPr lang="en-US" b="1" dirty="0"/>
          </a:p>
        </p:txBody>
      </p:sp>
      <p:sp>
        <p:nvSpPr>
          <p:cNvPr id="3" name="Content Placeholder 2"/>
          <p:cNvSpPr>
            <a:spLocks noGrp="1"/>
          </p:cNvSpPr>
          <p:nvPr>
            <p:ph idx="1"/>
          </p:nvPr>
        </p:nvSpPr>
        <p:spPr/>
        <p:txBody>
          <a:bodyPr/>
          <a:lstStyle/>
          <a:p>
            <a:r>
              <a:rPr lang="en-US" dirty="0" smtClean="0"/>
              <a:t>Late referrals means children referred to First Steps  at age 2 </a:t>
            </a:r>
            <a:r>
              <a:rPr lang="en-US" dirty="0"/>
              <a:t>years, 10 and ½ </a:t>
            </a:r>
            <a:r>
              <a:rPr lang="en-US" dirty="0" smtClean="0"/>
              <a:t>months.</a:t>
            </a:r>
          </a:p>
          <a:p>
            <a:endParaRPr lang="en-US" dirty="0" smtClean="0"/>
          </a:p>
          <a:p>
            <a:r>
              <a:rPr lang="en-US" dirty="0" smtClean="0"/>
              <a:t>This is 45 days or less before age 3.</a:t>
            </a:r>
          </a:p>
          <a:p>
            <a:endParaRPr lang="en-US" dirty="0" smtClean="0"/>
          </a:p>
          <a:p>
            <a:r>
              <a:rPr lang="en-US" dirty="0" smtClean="0"/>
              <a:t>First Steps does not determine eligibility on these children.</a:t>
            </a:r>
            <a:endParaRPr lang="en-US" dirty="0"/>
          </a:p>
        </p:txBody>
      </p:sp>
    </p:spTree>
    <p:extLst>
      <p:ext uri="{BB962C8B-B14F-4D97-AF65-F5344CB8AC3E}">
        <p14:creationId xmlns:p14="http://schemas.microsoft.com/office/powerpoint/2010/main" val="485754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Late Referrals to Part C</a:t>
            </a:r>
            <a:endParaRPr lang="en-US" b="1" dirty="0"/>
          </a:p>
        </p:txBody>
      </p:sp>
      <p:sp>
        <p:nvSpPr>
          <p:cNvPr id="3" name="Content Placeholder 2"/>
          <p:cNvSpPr>
            <a:spLocks noGrp="1"/>
          </p:cNvSpPr>
          <p:nvPr>
            <p:ph idx="1"/>
          </p:nvPr>
        </p:nvSpPr>
        <p:spPr/>
        <p:txBody>
          <a:bodyPr/>
          <a:lstStyle/>
          <a:p>
            <a:r>
              <a:rPr lang="en-US" dirty="0" smtClean="0"/>
              <a:t>First Steps </a:t>
            </a:r>
            <a:r>
              <a:rPr lang="en-US" dirty="0"/>
              <a:t>must refer child to </a:t>
            </a:r>
            <a:r>
              <a:rPr lang="en-US" dirty="0" smtClean="0"/>
              <a:t>LEA (parent consent is not required).</a:t>
            </a:r>
          </a:p>
          <a:p>
            <a:r>
              <a:rPr lang="en-US" dirty="0" smtClean="0"/>
              <a:t>KDE is notified  </a:t>
            </a:r>
            <a:r>
              <a:rPr lang="en-US" dirty="0"/>
              <a:t>of the </a:t>
            </a:r>
            <a:r>
              <a:rPr lang="en-US" dirty="0" smtClean="0"/>
              <a:t>referral with parent consent.</a:t>
            </a:r>
            <a:endParaRPr lang="en-US" dirty="0"/>
          </a:p>
          <a:p>
            <a:endParaRPr lang="en-US" dirty="0" smtClean="0"/>
          </a:p>
          <a:p>
            <a:r>
              <a:rPr lang="en-US" dirty="0" smtClean="0"/>
              <a:t>LEA processes this type referral the same as any referral received for a child without an IFSP.</a:t>
            </a:r>
            <a:endParaRPr lang="en-US" dirty="0"/>
          </a:p>
        </p:txBody>
      </p:sp>
    </p:spTree>
    <p:extLst>
      <p:ext uri="{BB962C8B-B14F-4D97-AF65-F5344CB8AC3E}">
        <p14:creationId xmlns:p14="http://schemas.microsoft.com/office/powerpoint/2010/main" val="107800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Part B Requirements for Transition </a:t>
            </a:r>
            <a:br>
              <a:rPr lang="en-US" b="1" dirty="0" smtClean="0"/>
            </a:br>
            <a:r>
              <a:rPr lang="en-US" b="1" dirty="0" smtClean="0"/>
              <a:t>according to OSEP </a:t>
            </a:r>
            <a:endParaRPr lang="en-US" b="1" dirty="0"/>
          </a:p>
        </p:txBody>
      </p:sp>
      <p:sp>
        <p:nvSpPr>
          <p:cNvPr id="8" name="Content Placeholder 7"/>
          <p:cNvSpPr>
            <a:spLocks noGrp="1"/>
          </p:cNvSpPr>
          <p:nvPr>
            <p:ph idx="1"/>
          </p:nvPr>
        </p:nvSpPr>
        <p:spPr>
          <a:xfrm>
            <a:off x="457200" y="1762125"/>
            <a:ext cx="8229600" cy="4525963"/>
          </a:xfrm>
        </p:spPr>
        <p:txBody>
          <a:bodyPr>
            <a:normAutofit fontScale="92500" lnSpcReduction="20000"/>
          </a:bodyPr>
          <a:lstStyle/>
          <a:p>
            <a:r>
              <a:rPr lang="en-US" dirty="0" smtClean="0"/>
              <a:t>Upon notification of a child receiving Part C services may be potentially eligible for Part B services, the LEA must consider </a:t>
            </a:r>
            <a:r>
              <a:rPr lang="en-US" dirty="0"/>
              <a:t>this to be an initial referral to Part </a:t>
            </a:r>
            <a:r>
              <a:rPr lang="en-US" dirty="0" smtClean="0"/>
              <a:t>B and therefore</a:t>
            </a:r>
            <a:r>
              <a:rPr lang="en-US" dirty="0"/>
              <a:t>, the LEA is required to complete the following actions (Part B regulation §300.504(a)(1)): </a:t>
            </a:r>
            <a:endParaRPr lang="en-US" dirty="0" smtClean="0"/>
          </a:p>
          <a:p>
            <a:endParaRPr lang="en-US" sz="3600" dirty="0"/>
          </a:p>
          <a:p>
            <a:pPr lvl="1"/>
            <a:r>
              <a:rPr lang="en-US" dirty="0"/>
              <a:t>Send procedural safeguards to the child’s parents; and </a:t>
            </a:r>
            <a:endParaRPr lang="en-US" dirty="0" smtClean="0"/>
          </a:p>
          <a:p>
            <a:pPr lvl="1"/>
            <a:endParaRPr lang="en-US" dirty="0"/>
          </a:p>
          <a:p>
            <a:pPr lvl="1"/>
            <a:r>
              <a:rPr lang="en-US" dirty="0"/>
              <a:t>With parent approval, </a:t>
            </a:r>
            <a:r>
              <a:rPr lang="en-US" u="sng" dirty="0"/>
              <a:t>attend </a:t>
            </a:r>
            <a:r>
              <a:rPr lang="en-US" dirty="0"/>
              <a:t>the transition conference which is initiated by KEIS</a:t>
            </a:r>
          </a:p>
          <a:p>
            <a:pPr lvl="1"/>
            <a:endParaRPr lang="en-US" dirty="0"/>
          </a:p>
        </p:txBody>
      </p:sp>
    </p:spTree>
    <p:extLst>
      <p:ext uri="{BB962C8B-B14F-4D97-AF65-F5344CB8AC3E}">
        <p14:creationId xmlns:p14="http://schemas.microsoft.com/office/powerpoint/2010/main" val="627731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 Responsibilities:  Part C Referrals</a:t>
            </a:r>
            <a:endParaRPr lang="en-US" b="1" dirty="0"/>
          </a:p>
        </p:txBody>
      </p:sp>
      <p:sp>
        <p:nvSpPr>
          <p:cNvPr id="3" name="Content Placeholder 2"/>
          <p:cNvSpPr>
            <a:spLocks noGrp="1"/>
          </p:cNvSpPr>
          <p:nvPr>
            <p:ph idx="1"/>
          </p:nvPr>
        </p:nvSpPr>
        <p:spPr/>
        <p:txBody>
          <a:bodyPr/>
          <a:lstStyle/>
          <a:p>
            <a:pPr marL="0" indent="0">
              <a:buNone/>
            </a:pPr>
            <a:r>
              <a:rPr lang="en-US" dirty="0" smtClean="0"/>
              <a:t>With parent consent, </a:t>
            </a:r>
          </a:p>
          <a:p>
            <a:r>
              <a:rPr lang="en-US" dirty="0"/>
              <a:t>E</a:t>
            </a:r>
            <a:r>
              <a:rPr lang="en-US" dirty="0" smtClean="0"/>
              <a:t>valuate the child</a:t>
            </a:r>
          </a:p>
          <a:p>
            <a:r>
              <a:rPr lang="en-US" dirty="0" smtClean="0"/>
              <a:t>Determine eligibility for Part B services (within 60 school days)</a:t>
            </a:r>
          </a:p>
          <a:p>
            <a:pPr marL="0" indent="0">
              <a:buNone/>
            </a:pPr>
            <a:endParaRPr lang="en-US" dirty="0" smtClean="0"/>
          </a:p>
          <a:p>
            <a:pPr marL="0" indent="0">
              <a:buNone/>
            </a:pPr>
            <a:r>
              <a:rPr lang="en-US" dirty="0" smtClean="0"/>
              <a:t>If eligible:</a:t>
            </a:r>
            <a:endParaRPr lang="en-US" dirty="0"/>
          </a:p>
          <a:p>
            <a:r>
              <a:rPr lang="en-US" dirty="0" smtClean="0"/>
              <a:t>Develop an IEP (within 30 days of eligibility)</a:t>
            </a:r>
            <a:endParaRPr lang="en-US" dirty="0"/>
          </a:p>
        </p:txBody>
      </p:sp>
    </p:spTree>
    <p:extLst>
      <p:ext uri="{BB962C8B-B14F-4D97-AF65-F5344CB8AC3E}">
        <p14:creationId xmlns:p14="http://schemas.microsoft.com/office/powerpoint/2010/main" val="3937200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LEA Responsibilities:  Part C Referrals</a:t>
            </a:r>
            <a:endParaRPr lang="en-US" dirty="0"/>
          </a:p>
        </p:txBody>
      </p:sp>
      <p:sp>
        <p:nvSpPr>
          <p:cNvPr id="3" name="Content Placeholder 2"/>
          <p:cNvSpPr>
            <a:spLocks noGrp="1"/>
          </p:cNvSpPr>
          <p:nvPr>
            <p:ph idx="1"/>
          </p:nvPr>
        </p:nvSpPr>
        <p:spPr/>
        <p:txBody>
          <a:bodyPr>
            <a:normAutofit/>
          </a:bodyPr>
          <a:lstStyle/>
          <a:p>
            <a:pPr lvl="0"/>
            <a:r>
              <a:rPr lang="en-US" dirty="0"/>
              <a:t>I</a:t>
            </a:r>
            <a:r>
              <a:rPr lang="en-US" dirty="0" smtClean="0"/>
              <a:t>nvite </a:t>
            </a:r>
            <a:r>
              <a:rPr lang="en-US" dirty="0"/>
              <a:t>the service coordinator or other Part C representative to the initial IEP meeting with approval of the </a:t>
            </a:r>
            <a:r>
              <a:rPr lang="en-US" dirty="0" smtClean="0"/>
              <a:t>family.</a:t>
            </a:r>
          </a:p>
          <a:p>
            <a:pPr lvl="0"/>
            <a:endParaRPr lang="en-US" dirty="0"/>
          </a:p>
          <a:p>
            <a:pPr lvl="0"/>
            <a:r>
              <a:rPr lang="en-US" dirty="0"/>
              <a:t>To consider the child’s IFSP including the early intervention services and natural environments statement when developing the IEP.</a:t>
            </a:r>
          </a:p>
          <a:p>
            <a:endParaRPr lang="en-US" dirty="0"/>
          </a:p>
          <a:p>
            <a:endParaRPr lang="en-US" dirty="0"/>
          </a:p>
        </p:txBody>
      </p:sp>
    </p:spTree>
    <p:extLst>
      <p:ext uri="{BB962C8B-B14F-4D97-AF65-F5344CB8AC3E}">
        <p14:creationId xmlns:p14="http://schemas.microsoft.com/office/powerpoint/2010/main" val="730125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9084" y="2111468"/>
            <a:ext cx="8524875" cy="4524315"/>
          </a:xfrm>
          <a:prstGeom prst="rect">
            <a:avLst/>
          </a:prstGeom>
        </p:spPr>
        <p:txBody>
          <a:bodyPr wrap="square">
            <a:spAutoFit/>
          </a:bodyPr>
          <a:lstStyle/>
          <a:p>
            <a:pPr lvl="0"/>
            <a:r>
              <a:rPr lang="en-US" sz="3200" dirty="0"/>
              <a:t>District must: </a:t>
            </a:r>
            <a:endParaRPr lang="en-US" sz="3200" dirty="0" smtClean="0"/>
          </a:p>
          <a:p>
            <a:pPr lvl="0"/>
            <a:endParaRPr lang="en-US" sz="2800" dirty="0"/>
          </a:p>
          <a:p>
            <a:pPr marL="914400" lvl="1" indent="-457200">
              <a:buFont typeface="Wingdings" pitchFamily="2" charset="2"/>
              <a:buChar char="Ø"/>
            </a:pPr>
            <a:r>
              <a:rPr lang="en-US" sz="2800" dirty="0"/>
              <a:t>conduct an initial evaluation under Part B within 60 school days of receiving parental consent for the evaluation, even if that timeline expires after the child’s third birthday; and if eligible, </a:t>
            </a:r>
          </a:p>
          <a:p>
            <a:pPr marL="457200" lvl="0" indent="-457200">
              <a:buFont typeface="Wingdings" pitchFamily="2" charset="2"/>
              <a:buChar char="Ø"/>
            </a:pPr>
            <a:endParaRPr lang="en-US" sz="2800" dirty="0"/>
          </a:p>
          <a:p>
            <a:pPr marL="914400" lvl="1" indent="-457200">
              <a:buFont typeface="Wingdings" pitchFamily="2" charset="2"/>
              <a:buChar char="Ø"/>
            </a:pPr>
            <a:r>
              <a:rPr lang="en-US" sz="2800" dirty="0"/>
              <a:t>hold a meeting to develop an IEP within 30 days of a determination that the child needs special education and related services. </a:t>
            </a:r>
          </a:p>
        </p:txBody>
      </p:sp>
      <p:sp>
        <p:nvSpPr>
          <p:cNvPr id="12" name="TextBox 11"/>
          <p:cNvSpPr txBox="1"/>
          <p:nvPr/>
        </p:nvSpPr>
        <p:spPr>
          <a:xfrm>
            <a:off x="161924" y="345281"/>
            <a:ext cx="8839199" cy="1846659"/>
          </a:xfrm>
          <a:prstGeom prst="rect">
            <a:avLst/>
          </a:prstGeom>
          <a:noFill/>
        </p:spPr>
        <p:txBody>
          <a:bodyPr wrap="square" rtlCol="0">
            <a:spAutoFit/>
          </a:bodyPr>
          <a:lstStyle/>
          <a:p>
            <a:pPr lvl="0"/>
            <a:r>
              <a:rPr lang="en-US" sz="3200" b="1" dirty="0"/>
              <a:t>C</a:t>
            </a:r>
            <a:r>
              <a:rPr lang="en-US" sz="3200" b="1" dirty="0" smtClean="0"/>
              <a:t>hildren </a:t>
            </a:r>
            <a:r>
              <a:rPr lang="en-US" sz="3200" b="1" dirty="0"/>
              <a:t>who were referred to Part C between the ages of 2 years, 9 months and 2 years, 10.5 </a:t>
            </a:r>
            <a:r>
              <a:rPr lang="en-US" sz="3200" b="1" dirty="0" smtClean="0"/>
              <a:t>months (NO IFSP)</a:t>
            </a:r>
            <a:endParaRPr lang="en-US" sz="3200" dirty="0"/>
          </a:p>
          <a:p>
            <a:endParaRPr lang="en-US" dirty="0"/>
          </a:p>
        </p:txBody>
      </p:sp>
    </p:spTree>
    <p:extLst>
      <p:ext uri="{BB962C8B-B14F-4D97-AF65-F5344CB8AC3E}">
        <p14:creationId xmlns:p14="http://schemas.microsoft.com/office/powerpoint/2010/main" val="3305518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2658"/>
            <a:ext cx="8229600" cy="1143000"/>
          </a:xfrm>
        </p:spPr>
        <p:txBody>
          <a:bodyPr>
            <a:noAutofit/>
          </a:bodyPr>
          <a:lstStyle/>
          <a:p>
            <a:r>
              <a:rPr lang="en-US" sz="3200" b="1" dirty="0" smtClean="0"/>
              <a:t>Late Referrals to Part B (referrals to the LEA) less than 90 days before the 3</a:t>
            </a:r>
            <a:r>
              <a:rPr lang="en-US" sz="3200" b="1" baseline="30000" dirty="0" smtClean="0"/>
              <a:t>rd</a:t>
            </a:r>
            <a:r>
              <a:rPr lang="en-US" sz="3200" b="1" dirty="0" smtClean="0"/>
              <a:t> birthday*</a:t>
            </a:r>
            <a:endParaRPr lang="en-US" sz="3200" b="1" dirty="0"/>
          </a:p>
        </p:txBody>
      </p:sp>
      <p:sp>
        <p:nvSpPr>
          <p:cNvPr id="8" name="Content Placeholder 7"/>
          <p:cNvSpPr>
            <a:spLocks noGrp="1"/>
          </p:cNvSpPr>
          <p:nvPr>
            <p:ph idx="1"/>
          </p:nvPr>
        </p:nvSpPr>
        <p:spPr>
          <a:xfrm>
            <a:off x="457200" y="1652443"/>
            <a:ext cx="8229600" cy="4130839"/>
          </a:xfrm>
        </p:spPr>
        <p:txBody>
          <a:bodyPr>
            <a:normAutofit lnSpcReduction="10000"/>
          </a:bodyPr>
          <a:lstStyle/>
          <a:p>
            <a:pPr marL="0" lvl="0" indent="0">
              <a:buNone/>
            </a:pPr>
            <a:r>
              <a:rPr lang="en-US" dirty="0" smtClean="0"/>
              <a:t>LEA </a:t>
            </a:r>
            <a:r>
              <a:rPr lang="en-US" dirty="0"/>
              <a:t>is responsible for: </a:t>
            </a:r>
            <a:endParaRPr lang="en-US" dirty="0" smtClean="0"/>
          </a:p>
          <a:p>
            <a:pPr lvl="0">
              <a:buFont typeface="Arial" pitchFamily="34" charset="0"/>
              <a:buChar char="•"/>
            </a:pPr>
            <a:r>
              <a:rPr lang="en-US" sz="3200" dirty="0" smtClean="0"/>
              <a:t>Ensuring </a:t>
            </a:r>
            <a:r>
              <a:rPr lang="en-US" sz="3200" dirty="0"/>
              <a:t>that an initial evaluation under Part B is </a:t>
            </a:r>
            <a:r>
              <a:rPr lang="en-US" sz="3200" dirty="0" smtClean="0"/>
              <a:t>completed</a:t>
            </a:r>
            <a:r>
              <a:rPr lang="en-US" sz="3200" dirty="0"/>
              <a:t> </a:t>
            </a:r>
            <a:r>
              <a:rPr lang="en-US" sz="3200" dirty="0" smtClean="0"/>
              <a:t>and if eligible, </a:t>
            </a:r>
          </a:p>
          <a:p>
            <a:pPr marL="457200" lvl="1" indent="0">
              <a:buNone/>
            </a:pPr>
            <a:endParaRPr lang="en-US" sz="3200" dirty="0" smtClean="0"/>
          </a:p>
          <a:p>
            <a:pPr>
              <a:buFont typeface="Arial" pitchFamily="34" charset="0"/>
              <a:buChar char="•"/>
            </a:pPr>
            <a:r>
              <a:rPr lang="en-US" dirty="0" smtClean="0"/>
              <a:t>An </a:t>
            </a:r>
            <a:r>
              <a:rPr lang="en-US" dirty="0"/>
              <a:t>IEP is developed and implemented by the child’s third birthday, even if the timeline for conducting an initial evaluation expires after the child’s third </a:t>
            </a:r>
            <a:r>
              <a:rPr lang="en-US" dirty="0" smtClean="0"/>
              <a:t>birthday.</a:t>
            </a:r>
            <a:endParaRPr lang="en-US" dirty="0"/>
          </a:p>
          <a:p>
            <a:endParaRPr lang="en-US" dirty="0"/>
          </a:p>
        </p:txBody>
      </p:sp>
      <p:sp>
        <p:nvSpPr>
          <p:cNvPr id="2" name="TextBox 1"/>
          <p:cNvSpPr txBox="1"/>
          <p:nvPr/>
        </p:nvSpPr>
        <p:spPr>
          <a:xfrm>
            <a:off x="178130" y="5866410"/>
            <a:ext cx="8680862" cy="830997"/>
          </a:xfrm>
          <a:prstGeom prst="rect">
            <a:avLst/>
          </a:prstGeom>
          <a:noFill/>
        </p:spPr>
        <p:txBody>
          <a:bodyPr wrap="square" rtlCol="0">
            <a:spAutoFit/>
          </a:bodyPr>
          <a:lstStyle/>
          <a:p>
            <a:r>
              <a:rPr lang="en-US" sz="2400" b="1" i="1" dirty="0" smtClean="0"/>
              <a:t>*NOTE:  </a:t>
            </a:r>
            <a:r>
              <a:rPr lang="en-US" sz="2400" i="1" dirty="0" smtClean="0"/>
              <a:t>These are children who should have been referred to the LEA 90 days or more before the 3</a:t>
            </a:r>
            <a:r>
              <a:rPr lang="en-US" sz="2400" i="1" baseline="30000" dirty="0" smtClean="0"/>
              <a:t>rd</a:t>
            </a:r>
            <a:r>
              <a:rPr lang="en-US" sz="2400" i="1" dirty="0" smtClean="0"/>
              <a:t> birthday.</a:t>
            </a:r>
            <a:endParaRPr lang="en-US" sz="2400" i="1" dirty="0"/>
          </a:p>
        </p:txBody>
      </p:sp>
    </p:spTree>
    <p:extLst>
      <p:ext uri="{BB962C8B-B14F-4D97-AF65-F5344CB8AC3E}">
        <p14:creationId xmlns:p14="http://schemas.microsoft.com/office/powerpoint/2010/main" val="1184405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Facilitating Transition</a:t>
            </a:r>
            <a:endParaRPr lang="en-US" b="1" dirty="0"/>
          </a:p>
        </p:txBody>
      </p:sp>
      <p:sp>
        <p:nvSpPr>
          <p:cNvPr id="7" name="Content Placeholder 6"/>
          <p:cNvSpPr>
            <a:spLocks noGrp="1"/>
          </p:cNvSpPr>
          <p:nvPr>
            <p:ph idx="1"/>
          </p:nvPr>
        </p:nvSpPr>
        <p:spPr/>
        <p:txBody>
          <a:bodyPr>
            <a:normAutofit lnSpcReduction="10000"/>
          </a:bodyPr>
          <a:lstStyle/>
          <a:p>
            <a:r>
              <a:rPr lang="en-US" dirty="0" smtClean="0"/>
              <a:t>What information does First Steps have that is helpful to the District?</a:t>
            </a:r>
          </a:p>
          <a:p>
            <a:endParaRPr lang="en-US" dirty="0"/>
          </a:p>
          <a:p>
            <a:pPr lvl="1"/>
            <a:r>
              <a:rPr lang="en-US" dirty="0" smtClean="0"/>
              <a:t>IFSP</a:t>
            </a:r>
          </a:p>
          <a:p>
            <a:pPr lvl="1"/>
            <a:r>
              <a:rPr lang="en-US" dirty="0" smtClean="0"/>
              <a:t>Progress Reports</a:t>
            </a:r>
          </a:p>
          <a:p>
            <a:pPr lvl="1"/>
            <a:r>
              <a:rPr lang="en-US" dirty="0" smtClean="0"/>
              <a:t>Assessments</a:t>
            </a:r>
          </a:p>
          <a:p>
            <a:pPr lvl="1"/>
            <a:endParaRPr lang="en-US" dirty="0"/>
          </a:p>
          <a:p>
            <a:r>
              <a:rPr lang="en-US" b="1" dirty="0" smtClean="0"/>
              <a:t>First Steps must have parent consent to share information</a:t>
            </a:r>
            <a:endParaRPr lang="en-US" b="1" dirty="0"/>
          </a:p>
        </p:txBody>
      </p:sp>
    </p:spTree>
    <p:extLst>
      <p:ext uri="{BB962C8B-B14F-4D97-AF65-F5344CB8AC3E}">
        <p14:creationId xmlns:p14="http://schemas.microsoft.com/office/powerpoint/2010/main" val="2579514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03188"/>
            <a:ext cx="8229600" cy="1143000"/>
          </a:xfrm>
        </p:spPr>
        <p:txBody>
          <a:bodyPr/>
          <a:lstStyle/>
          <a:p>
            <a:r>
              <a:rPr lang="en-US" b="1" dirty="0" smtClean="0"/>
              <a:t>IFSP</a:t>
            </a:r>
            <a:endParaRPr lang="en-US" b="1" dirty="0"/>
          </a:p>
        </p:txBody>
      </p:sp>
      <p:sp>
        <p:nvSpPr>
          <p:cNvPr id="8" name="Content Placeholder 7"/>
          <p:cNvSpPr>
            <a:spLocks noGrp="1"/>
          </p:cNvSpPr>
          <p:nvPr>
            <p:ph idx="1"/>
          </p:nvPr>
        </p:nvSpPr>
        <p:spPr>
          <a:xfrm>
            <a:off x="457200" y="1162050"/>
            <a:ext cx="8229600" cy="5353050"/>
          </a:xfrm>
        </p:spPr>
        <p:txBody>
          <a:bodyPr>
            <a:normAutofit fontScale="92500"/>
          </a:bodyPr>
          <a:lstStyle/>
          <a:p>
            <a:r>
              <a:rPr lang="en-US" dirty="0" smtClean="0"/>
              <a:t>The </a:t>
            </a:r>
            <a:r>
              <a:rPr lang="en-US" dirty="0"/>
              <a:t>IFSP includes outcomes based on the family’s priorities and concerns, a transition plan, and service detail</a:t>
            </a:r>
            <a:r>
              <a:rPr lang="en-US" dirty="0" smtClean="0"/>
              <a:t>.  </a:t>
            </a:r>
            <a:r>
              <a:rPr lang="en-US" i="1" u="sng" dirty="0" smtClean="0"/>
              <a:t>Family priorities drive the services that are provided through First Steps</a:t>
            </a:r>
            <a:r>
              <a:rPr lang="en-US" dirty="0" smtClean="0"/>
              <a:t>.</a:t>
            </a:r>
          </a:p>
          <a:p>
            <a:endParaRPr lang="en-US" dirty="0"/>
          </a:p>
          <a:p>
            <a:r>
              <a:rPr lang="en-US" dirty="0" smtClean="0"/>
              <a:t>Early Intervention Providers must enter service notes for each visit.  These are available with parent consent but caution—</a:t>
            </a:r>
          </a:p>
          <a:p>
            <a:pPr lvl="1"/>
            <a:r>
              <a:rPr lang="en-US" dirty="0" smtClean="0"/>
              <a:t>Notes will not be analyzed; copies are a large Excel spreadsheet that the district will need to read for useful information.</a:t>
            </a:r>
            <a:endParaRPr lang="en-US" dirty="0"/>
          </a:p>
          <a:p>
            <a:endParaRPr lang="en-US" dirty="0"/>
          </a:p>
        </p:txBody>
      </p:sp>
    </p:spTree>
    <p:extLst>
      <p:ext uri="{BB962C8B-B14F-4D97-AF65-F5344CB8AC3E}">
        <p14:creationId xmlns:p14="http://schemas.microsoft.com/office/powerpoint/2010/main" val="619796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6350"/>
            <a:ext cx="8229600" cy="1143000"/>
          </a:xfrm>
        </p:spPr>
        <p:txBody>
          <a:bodyPr/>
          <a:lstStyle/>
          <a:p>
            <a:pPr eaLnBrk="1" hangingPunct="1"/>
            <a:r>
              <a:rPr lang="en-US" b="1" dirty="0" smtClean="0"/>
              <a:t>What guides services in Part C?</a:t>
            </a:r>
          </a:p>
        </p:txBody>
      </p:sp>
      <p:sp>
        <p:nvSpPr>
          <p:cNvPr id="3" name="Content Placeholder 2"/>
          <p:cNvSpPr>
            <a:spLocks noGrp="1"/>
          </p:cNvSpPr>
          <p:nvPr>
            <p:ph idx="1"/>
          </p:nvPr>
        </p:nvSpPr>
        <p:spPr>
          <a:xfrm>
            <a:off x="457200" y="1779753"/>
            <a:ext cx="8229600" cy="4800600"/>
          </a:xfrm>
        </p:spPr>
        <p:txBody>
          <a:bodyPr>
            <a:normAutofit/>
          </a:bodyPr>
          <a:lstStyle/>
          <a:p>
            <a:pPr eaLnBrk="1" hangingPunct="1">
              <a:lnSpc>
                <a:spcPct val="90000"/>
              </a:lnSpc>
              <a:defRPr/>
            </a:pPr>
            <a:r>
              <a:rPr lang="en-US" dirty="0" smtClean="0"/>
              <a:t>The Individualized Family Service Plan (IFSP) is the plan of services developed by a team that includes:</a:t>
            </a:r>
          </a:p>
          <a:p>
            <a:pPr eaLnBrk="1" hangingPunct="1">
              <a:lnSpc>
                <a:spcPct val="90000"/>
              </a:lnSpc>
              <a:buNone/>
              <a:defRPr/>
            </a:pPr>
            <a:endParaRPr lang="en-US" dirty="0" smtClean="0"/>
          </a:p>
          <a:p>
            <a:pPr lvl="1" eaLnBrk="1" hangingPunct="1">
              <a:lnSpc>
                <a:spcPct val="90000"/>
              </a:lnSpc>
              <a:defRPr/>
            </a:pPr>
            <a:r>
              <a:rPr lang="en-US" dirty="0" smtClean="0">
                <a:cs typeface="Arial" pitchFamily="34" charset="0"/>
              </a:rPr>
              <a:t>Desired Outcomes for the child and family</a:t>
            </a:r>
          </a:p>
          <a:p>
            <a:pPr lvl="1" eaLnBrk="1" hangingPunct="1">
              <a:lnSpc>
                <a:spcPct val="90000"/>
              </a:lnSpc>
              <a:defRPr/>
            </a:pPr>
            <a:r>
              <a:rPr lang="en-US" dirty="0" smtClean="0">
                <a:cs typeface="Arial" pitchFamily="34" charset="0"/>
              </a:rPr>
              <a:t>Early Intervention Services necessary to achieve the outcomes</a:t>
            </a:r>
          </a:p>
          <a:p>
            <a:pPr lvl="1" eaLnBrk="1" hangingPunct="1">
              <a:lnSpc>
                <a:spcPct val="90000"/>
              </a:lnSpc>
              <a:defRPr/>
            </a:pPr>
            <a:r>
              <a:rPr lang="en-US" dirty="0" smtClean="0">
                <a:cs typeface="Arial" pitchFamily="34" charset="0"/>
              </a:rPr>
              <a:t>Other services not funded by First Steps but that are needed to achieve the outcomes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393"/>
          </a:xfrm>
        </p:spPr>
        <p:txBody>
          <a:bodyPr/>
          <a:lstStyle/>
          <a:p>
            <a:r>
              <a:rPr lang="en-US" b="1" dirty="0" smtClean="0"/>
              <a:t>Assessments</a:t>
            </a:r>
            <a:endParaRPr lang="en-US" b="1" dirty="0"/>
          </a:p>
        </p:txBody>
      </p:sp>
      <p:sp>
        <p:nvSpPr>
          <p:cNvPr id="7" name="Content Placeholder 6"/>
          <p:cNvSpPr>
            <a:spLocks noGrp="1"/>
          </p:cNvSpPr>
          <p:nvPr>
            <p:ph idx="1"/>
          </p:nvPr>
        </p:nvSpPr>
        <p:spPr>
          <a:xfrm>
            <a:off x="380999" y="1140031"/>
            <a:ext cx="8486775" cy="5498276"/>
          </a:xfrm>
        </p:spPr>
        <p:txBody>
          <a:bodyPr>
            <a:normAutofit fontScale="92500" lnSpcReduction="10000"/>
          </a:bodyPr>
          <a:lstStyle/>
          <a:p>
            <a:pPr marL="0" indent="0">
              <a:buNone/>
            </a:pPr>
            <a:r>
              <a:rPr lang="en-US" b="1" u="sng" dirty="0" smtClean="0"/>
              <a:t>Initial Assessments</a:t>
            </a:r>
          </a:p>
          <a:p>
            <a:r>
              <a:rPr lang="en-US" u="sng" dirty="0" smtClean="0"/>
              <a:t>Children with a Developmental </a:t>
            </a:r>
            <a:r>
              <a:rPr lang="en-US" u="sng" dirty="0"/>
              <a:t>D</a:t>
            </a:r>
            <a:r>
              <a:rPr lang="en-US" u="sng" dirty="0" smtClean="0"/>
              <a:t>elay</a:t>
            </a:r>
            <a:r>
              <a:rPr lang="en-US" dirty="0" smtClean="0"/>
              <a:t>—</a:t>
            </a:r>
          </a:p>
          <a:p>
            <a:pPr lvl="1"/>
            <a:r>
              <a:rPr lang="en-US" dirty="0" smtClean="0"/>
              <a:t>Norm-Referenced Instrument</a:t>
            </a:r>
          </a:p>
          <a:p>
            <a:pPr lvl="1"/>
            <a:r>
              <a:rPr lang="en-US" dirty="0" smtClean="0"/>
              <a:t>Criterion-Referenced Instrument</a:t>
            </a:r>
          </a:p>
          <a:p>
            <a:r>
              <a:rPr lang="en-US" u="sng" dirty="0" smtClean="0"/>
              <a:t>Children with an Established Risk Condition</a:t>
            </a:r>
            <a:r>
              <a:rPr lang="en-US" dirty="0" smtClean="0"/>
              <a:t>—</a:t>
            </a:r>
          </a:p>
          <a:p>
            <a:pPr lvl="1"/>
            <a:r>
              <a:rPr lang="en-US" dirty="0" smtClean="0"/>
              <a:t> Criterion-Referenced Instrument</a:t>
            </a:r>
          </a:p>
          <a:p>
            <a:pPr marL="0" indent="0">
              <a:buNone/>
            </a:pPr>
            <a:endParaRPr lang="en-US" sz="1500" b="1" u="sng" dirty="0" smtClean="0"/>
          </a:p>
          <a:p>
            <a:pPr marL="0" indent="0">
              <a:buNone/>
            </a:pPr>
            <a:r>
              <a:rPr lang="en-US" b="1" u="sng" dirty="0" smtClean="0"/>
              <a:t>Ongoing Assessments </a:t>
            </a:r>
          </a:p>
          <a:p>
            <a:r>
              <a:rPr lang="en-US" dirty="0" smtClean="0"/>
              <a:t>Annual</a:t>
            </a:r>
          </a:p>
          <a:p>
            <a:r>
              <a:rPr lang="en-US" dirty="0" smtClean="0"/>
              <a:t>Exit</a:t>
            </a:r>
          </a:p>
          <a:p>
            <a:r>
              <a:rPr lang="en-US" b="1" i="1" dirty="0" smtClean="0"/>
              <a:t>Note:  </a:t>
            </a:r>
            <a:r>
              <a:rPr lang="en-US" i="1" dirty="0" smtClean="0"/>
              <a:t>Some </a:t>
            </a:r>
            <a:r>
              <a:rPr lang="en-US" i="1" dirty="0"/>
              <a:t>children may have discipline-specific </a:t>
            </a:r>
            <a:r>
              <a:rPr lang="en-US" i="1" dirty="0" smtClean="0"/>
              <a:t>assessments </a:t>
            </a:r>
            <a:endParaRPr lang="en-US" i="1" dirty="0"/>
          </a:p>
          <a:p>
            <a:endParaRPr lang="en-US" dirty="0"/>
          </a:p>
          <a:p>
            <a:endParaRPr lang="en-US" dirty="0"/>
          </a:p>
        </p:txBody>
      </p:sp>
    </p:spTree>
    <p:extLst>
      <p:ext uri="{BB962C8B-B14F-4D97-AF65-F5344CB8AC3E}">
        <p14:creationId xmlns:p14="http://schemas.microsoft.com/office/powerpoint/2010/main" val="3539432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450" y="217488"/>
            <a:ext cx="8229600" cy="1143000"/>
          </a:xfrm>
        </p:spPr>
        <p:txBody>
          <a:bodyPr/>
          <a:lstStyle/>
          <a:p>
            <a:r>
              <a:rPr lang="en-US" b="1" dirty="0" smtClean="0"/>
              <a:t>Progress Reports</a:t>
            </a:r>
            <a:endParaRPr lang="en-US" b="1" dirty="0"/>
          </a:p>
        </p:txBody>
      </p:sp>
      <p:sp>
        <p:nvSpPr>
          <p:cNvPr id="8" name="Content Placeholder 7"/>
          <p:cNvSpPr>
            <a:spLocks noGrp="1"/>
          </p:cNvSpPr>
          <p:nvPr>
            <p:ph idx="1"/>
          </p:nvPr>
        </p:nvSpPr>
        <p:spPr>
          <a:xfrm>
            <a:off x="457200" y="1163782"/>
            <a:ext cx="8229600" cy="4962381"/>
          </a:xfrm>
        </p:spPr>
        <p:txBody>
          <a:bodyPr>
            <a:normAutofit/>
          </a:bodyPr>
          <a:lstStyle/>
          <a:p>
            <a:r>
              <a:rPr lang="en-US" dirty="0" smtClean="0"/>
              <a:t>This report contains:</a:t>
            </a:r>
          </a:p>
          <a:p>
            <a:pPr lvl="1"/>
            <a:r>
              <a:rPr lang="en-US" dirty="0" smtClean="0"/>
              <a:t>Number of planned and delivered visits</a:t>
            </a:r>
          </a:p>
          <a:p>
            <a:pPr lvl="1"/>
            <a:r>
              <a:rPr lang="en-US" dirty="0" smtClean="0"/>
              <a:t>Evidence-based interventions used with child</a:t>
            </a:r>
          </a:p>
          <a:p>
            <a:pPr lvl="1"/>
            <a:r>
              <a:rPr lang="en-US" dirty="0" smtClean="0"/>
              <a:t>Summary of progress data</a:t>
            </a:r>
          </a:p>
          <a:p>
            <a:pPr lvl="1"/>
            <a:r>
              <a:rPr lang="en-US" dirty="0" smtClean="0"/>
              <a:t>Narrative summary of progress</a:t>
            </a:r>
          </a:p>
          <a:p>
            <a:pPr marL="457200" lvl="1" indent="0">
              <a:buNone/>
            </a:pPr>
            <a:endParaRPr lang="en-US" dirty="0" smtClean="0"/>
          </a:p>
          <a:p>
            <a:pPr marL="57150" indent="0">
              <a:buNone/>
            </a:pPr>
            <a:r>
              <a:rPr lang="en-US" dirty="0" smtClean="0"/>
              <a:t>This may be the best source of specific information regarding IFSP services for review by the LEA when determining RTI.</a:t>
            </a:r>
          </a:p>
          <a:p>
            <a:pPr marL="0" indent="0">
              <a:buNone/>
            </a:pPr>
            <a:endParaRPr lang="en-US" dirty="0"/>
          </a:p>
        </p:txBody>
      </p:sp>
    </p:spTree>
    <p:extLst>
      <p:ext uri="{BB962C8B-B14F-4D97-AF65-F5344CB8AC3E}">
        <p14:creationId xmlns:p14="http://schemas.microsoft.com/office/powerpoint/2010/main" val="2399178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pPr marL="0" indent="0" algn="ctr">
              <a:buNone/>
            </a:pPr>
            <a:r>
              <a:rPr lang="en-US" dirty="0"/>
              <a:t>Contact First </a:t>
            </a:r>
            <a:r>
              <a:rPr lang="en-US" dirty="0" smtClean="0"/>
              <a:t>Steps State </a:t>
            </a:r>
            <a:r>
              <a:rPr lang="en-US" dirty="0"/>
              <a:t>Lead </a:t>
            </a:r>
            <a:r>
              <a:rPr lang="en-US" dirty="0" smtClean="0"/>
              <a:t>Agency</a:t>
            </a:r>
            <a:endParaRPr lang="en-US" dirty="0"/>
          </a:p>
          <a:p>
            <a:endParaRPr lang="en-US" dirty="0" smtClean="0"/>
          </a:p>
          <a:p>
            <a:endParaRPr lang="en-US" dirty="0"/>
          </a:p>
          <a:p>
            <a:r>
              <a:rPr lang="en-US" dirty="0"/>
              <a:t>Email:  </a:t>
            </a:r>
            <a:r>
              <a:rPr lang="en-US" dirty="0">
                <a:hlinkClick r:id="rId2"/>
              </a:rPr>
              <a:t> Chfs.firststeps@ky.gov</a:t>
            </a:r>
            <a:endParaRPr lang="en-US" dirty="0"/>
          </a:p>
          <a:p>
            <a:endParaRPr lang="en-US" dirty="0"/>
          </a:p>
          <a:p>
            <a:r>
              <a:rPr lang="en-US" dirty="0"/>
              <a:t>Call:  877-317-8377</a:t>
            </a:r>
          </a:p>
          <a:p>
            <a:endParaRPr lang="en-US" dirty="0" smtClean="0"/>
          </a:p>
          <a:p>
            <a:endParaRPr lang="en-US" dirty="0"/>
          </a:p>
          <a:p>
            <a:endParaRPr lang="en-US" dirty="0" smtClean="0"/>
          </a:p>
          <a:p>
            <a:pPr marL="0" indent="0" algn="ctr">
              <a:buNone/>
            </a:pPr>
            <a:endParaRPr lang="en-US" dirty="0" smtClean="0"/>
          </a:p>
          <a:p>
            <a:endParaRPr lang="en-US" dirty="0"/>
          </a:p>
          <a:p>
            <a:endParaRPr lang="en-US" dirty="0"/>
          </a:p>
        </p:txBody>
      </p:sp>
    </p:spTree>
    <p:extLst>
      <p:ext uri="{BB962C8B-B14F-4D97-AF65-F5344CB8AC3E}">
        <p14:creationId xmlns:p14="http://schemas.microsoft.com/office/powerpoint/2010/main" val="128590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2356"/>
            <a:ext cx="8229600" cy="715963"/>
          </a:xfrm>
        </p:spPr>
        <p:txBody>
          <a:bodyPr rtlCol="0">
            <a:normAutofit fontScale="90000"/>
          </a:bodyPr>
          <a:lstStyle/>
          <a:p>
            <a:pPr eaLnBrk="1" fontAlgn="auto" hangingPunct="1">
              <a:spcAft>
                <a:spcPts val="0"/>
              </a:spcAft>
              <a:defRPr/>
            </a:pPr>
            <a:r>
              <a:rPr lang="en-US" b="1" dirty="0" smtClean="0"/>
              <a:t>First Steps Participation: </a:t>
            </a:r>
            <a:br>
              <a:rPr lang="en-US" b="1" dirty="0" smtClean="0"/>
            </a:br>
            <a:r>
              <a:rPr lang="en-US" b="1" dirty="0" smtClean="0"/>
              <a:t>Total with Active IFSPs</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3793875029"/>
              </p:ext>
            </p:extLst>
          </p:nvPr>
        </p:nvGraphicFramePr>
        <p:xfrm>
          <a:off x="415636" y="1567543"/>
          <a:ext cx="8347364" cy="46076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41267" y="6283244"/>
            <a:ext cx="1638795" cy="369332"/>
          </a:xfrm>
          <a:prstGeom prst="rect">
            <a:avLst/>
          </a:prstGeom>
          <a:noFill/>
        </p:spPr>
        <p:txBody>
          <a:bodyPr wrap="square" rtlCol="0">
            <a:spAutoFit/>
          </a:bodyPr>
          <a:lstStyle/>
          <a:p>
            <a:r>
              <a:rPr lang="en-US" dirty="0" smtClean="0"/>
              <a:t>* Total to date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First Steps Participation: </a:t>
            </a:r>
            <a:br>
              <a:rPr lang="en-US" b="1" dirty="0"/>
            </a:br>
            <a:r>
              <a:rPr lang="en-US" b="1" dirty="0" smtClean="0"/>
              <a:t>Eligibility Process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5549475"/>
              </p:ext>
            </p:extLst>
          </p:nvPr>
        </p:nvGraphicFramePr>
        <p:xfrm>
          <a:off x="296883" y="1710046"/>
          <a:ext cx="8488346" cy="4322619"/>
        </p:xfrm>
        <a:graphic>
          <a:graphicData uri="http://schemas.openxmlformats.org/drawingml/2006/table">
            <a:tbl>
              <a:tblPr>
                <a:tableStyleId>{5C22544A-7EE6-4342-B048-85BDC9FD1C3A}</a:tableStyleId>
              </a:tblPr>
              <a:tblGrid>
                <a:gridCol w="976313"/>
                <a:gridCol w="1028106"/>
                <a:gridCol w="1270660"/>
                <a:gridCol w="1748166"/>
                <a:gridCol w="1509191"/>
                <a:gridCol w="1303940"/>
                <a:gridCol w="651970"/>
              </a:tblGrid>
              <a:tr h="1729044">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Est. Risk</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Screened</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Referred </a:t>
                      </a:r>
                      <a:r>
                        <a:rPr lang="en-US" sz="2400" b="1" u="none" strike="noStrike" dirty="0" smtClean="0">
                          <a:effectLst/>
                        </a:rPr>
                        <a:t>for Evaluation</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Evaluated</a:t>
                      </a:r>
                      <a:endParaRPr lang="en-US" sz="2400" b="1" i="0" u="none" strike="noStrike" dirty="0">
                        <a:solidFill>
                          <a:srgbClr val="000000"/>
                        </a:solidFill>
                        <a:effectLst/>
                        <a:latin typeface="Calibri"/>
                      </a:endParaRPr>
                    </a:p>
                  </a:txBody>
                  <a:tcPr marL="9525" marR="9525" marT="9525" marB="0" anchor="b"/>
                </a:tc>
                <a:tc>
                  <a:txBody>
                    <a:bodyPr/>
                    <a:lstStyle/>
                    <a:p>
                      <a:pPr algn="ctr" fontAlgn="b"/>
                      <a:r>
                        <a:rPr lang="en-US" sz="2400" b="1" u="none" strike="noStrike" dirty="0">
                          <a:effectLst/>
                        </a:rPr>
                        <a:t>Eligible </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a:endParaRPr>
                    </a:p>
                  </a:txBody>
                  <a:tcPr marL="9525" marR="9525" marT="9525" marB="0" anchor="b"/>
                </a:tc>
              </a:tr>
              <a:tr h="864525">
                <a:tc>
                  <a:txBody>
                    <a:bodyPr/>
                    <a:lstStyle/>
                    <a:p>
                      <a:pPr algn="l" fontAlgn="b"/>
                      <a:r>
                        <a:rPr lang="en-US" sz="2800" u="none" strike="noStrike">
                          <a:effectLst/>
                        </a:rPr>
                        <a:t>FY11</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a:effectLst/>
                        </a:rPr>
                        <a:t>406</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5631</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4223</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4629</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3708</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80%</a:t>
                      </a:r>
                      <a:endParaRPr lang="en-US" sz="2800" b="0" i="0" u="none" strike="noStrike" dirty="0">
                        <a:solidFill>
                          <a:srgbClr val="000000"/>
                        </a:solidFill>
                        <a:effectLst/>
                        <a:latin typeface="Calibri"/>
                      </a:endParaRPr>
                    </a:p>
                  </a:txBody>
                  <a:tcPr marL="9525" marR="9525" marT="9525" marB="0" anchor="b"/>
                </a:tc>
              </a:tr>
              <a:tr h="864525">
                <a:tc>
                  <a:txBody>
                    <a:bodyPr/>
                    <a:lstStyle/>
                    <a:p>
                      <a:pPr algn="l" fontAlgn="b"/>
                      <a:r>
                        <a:rPr lang="en-US" sz="2800" u="none" strike="noStrike">
                          <a:effectLst/>
                        </a:rPr>
                        <a:t>FY12</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a:effectLst/>
                        </a:rPr>
                        <a:t>362</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5760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4532</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4894</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3926</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80%</a:t>
                      </a:r>
                      <a:endParaRPr lang="en-US" sz="2800" b="0" i="0" u="none" strike="noStrike" dirty="0">
                        <a:solidFill>
                          <a:srgbClr val="000000"/>
                        </a:solidFill>
                        <a:effectLst/>
                        <a:latin typeface="Calibri"/>
                      </a:endParaRPr>
                    </a:p>
                  </a:txBody>
                  <a:tcPr marL="9525" marR="9525" marT="9525" marB="0" anchor="b"/>
                </a:tc>
              </a:tr>
              <a:tr h="864525">
                <a:tc>
                  <a:txBody>
                    <a:bodyPr/>
                    <a:lstStyle/>
                    <a:p>
                      <a:pPr algn="l" fontAlgn="b"/>
                      <a:r>
                        <a:rPr lang="en-US" sz="2800" u="none" strike="noStrike">
                          <a:effectLst/>
                        </a:rPr>
                        <a:t>FY13*</a:t>
                      </a:r>
                      <a:endParaRPr lang="en-US"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a:effectLst/>
                        </a:rPr>
                        <a:t>355</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5334</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4185</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4540</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4211</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93%</a:t>
                      </a:r>
                      <a:endParaRPr lang="en-US" sz="2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17622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92076"/>
            <a:ext cx="8229600" cy="1143000"/>
          </a:xfrm>
        </p:spPr>
        <p:txBody>
          <a:bodyPr/>
          <a:lstStyle/>
          <a:p>
            <a:pPr eaLnBrk="1" hangingPunct="1"/>
            <a:r>
              <a:rPr lang="en-US" sz="4000" b="1" dirty="0" smtClean="0"/>
              <a:t>First Steps Core Concepts</a:t>
            </a:r>
          </a:p>
        </p:txBody>
      </p:sp>
      <p:sp>
        <p:nvSpPr>
          <p:cNvPr id="13315" name="Rectangle 3"/>
          <p:cNvSpPr>
            <a:spLocks noGrp="1" noChangeArrowheads="1"/>
          </p:cNvSpPr>
          <p:nvPr>
            <p:ph type="body" idx="1"/>
          </p:nvPr>
        </p:nvSpPr>
        <p:spPr>
          <a:xfrm>
            <a:off x="457200" y="1600200"/>
            <a:ext cx="8458200" cy="4525963"/>
          </a:xfrm>
        </p:spPr>
        <p:txBody>
          <a:bodyPr>
            <a:normAutofit fontScale="92500"/>
          </a:bodyPr>
          <a:lstStyle/>
          <a:p>
            <a:pPr lvl="2" eaLnBrk="1" hangingPunct="1"/>
            <a:r>
              <a:rPr lang="en-US" sz="3200" dirty="0" smtClean="0">
                <a:latin typeface="Arial" pitchFamily="34" charset="0"/>
                <a:cs typeface="Arial" pitchFamily="34" charset="0"/>
              </a:rPr>
              <a:t>Natural Environments </a:t>
            </a:r>
          </a:p>
          <a:p>
            <a:pPr lvl="2" eaLnBrk="1" hangingPunct="1"/>
            <a:endParaRPr lang="en-US" sz="3200" dirty="0" smtClean="0">
              <a:latin typeface="Arial" pitchFamily="34" charset="0"/>
              <a:cs typeface="Arial" pitchFamily="34" charset="0"/>
            </a:endParaRPr>
          </a:p>
          <a:p>
            <a:pPr lvl="2" eaLnBrk="1" hangingPunct="1"/>
            <a:r>
              <a:rPr lang="en-US" sz="3200" dirty="0" smtClean="0">
                <a:latin typeface="Arial" pitchFamily="34" charset="0"/>
                <a:cs typeface="Arial" pitchFamily="34" charset="0"/>
              </a:rPr>
              <a:t>Family-Centered Services </a:t>
            </a:r>
          </a:p>
          <a:p>
            <a:pPr lvl="2" eaLnBrk="1" hangingPunct="1"/>
            <a:endParaRPr lang="en-US" sz="3200" dirty="0" smtClean="0">
              <a:latin typeface="Arial" pitchFamily="34" charset="0"/>
              <a:cs typeface="Arial" pitchFamily="34" charset="0"/>
            </a:endParaRPr>
          </a:p>
          <a:p>
            <a:pPr lvl="2" eaLnBrk="1" hangingPunct="1"/>
            <a:r>
              <a:rPr lang="en-US" sz="3200" b="1" dirty="0" smtClean="0">
                <a:solidFill>
                  <a:srgbClr val="FF0000"/>
                </a:solidFill>
                <a:latin typeface="Arial" pitchFamily="34" charset="0"/>
                <a:cs typeface="Arial" pitchFamily="34" charset="0"/>
              </a:rPr>
              <a:t>Primary Service Provider paired with </a:t>
            </a:r>
          </a:p>
          <a:p>
            <a:pPr marL="914400" lvl="2" indent="0" eaLnBrk="1" hangingPunct="1">
              <a:buNone/>
            </a:pPr>
            <a:r>
              <a:rPr lang="en-US" sz="3200" b="1" dirty="0" smtClean="0">
                <a:solidFill>
                  <a:srgbClr val="FF0000"/>
                </a:solidFill>
                <a:latin typeface="Arial" pitchFamily="34" charset="0"/>
                <a:cs typeface="Arial" pitchFamily="34" charset="0"/>
              </a:rPr>
              <a:t> a consultative </a:t>
            </a:r>
            <a:r>
              <a:rPr lang="en-US" sz="3200" b="1" dirty="0">
                <a:solidFill>
                  <a:srgbClr val="FF0000"/>
                </a:solidFill>
                <a:latin typeface="Arial" pitchFamily="34" charset="0"/>
                <a:cs typeface="Arial" pitchFamily="34" charset="0"/>
              </a:rPr>
              <a:t>m</a:t>
            </a:r>
            <a:r>
              <a:rPr lang="en-US" sz="3200" b="1" dirty="0" smtClean="0">
                <a:solidFill>
                  <a:srgbClr val="FF0000"/>
                </a:solidFill>
                <a:latin typeface="Arial" pitchFamily="34" charset="0"/>
                <a:cs typeface="Arial" pitchFamily="34" charset="0"/>
              </a:rPr>
              <a:t>odel of service delivery</a:t>
            </a:r>
          </a:p>
          <a:p>
            <a:pPr marL="914400" lvl="2" indent="0" eaLnBrk="1" hangingPunct="1">
              <a:buNone/>
            </a:pPr>
            <a:endParaRPr lang="en-US" sz="3200" dirty="0">
              <a:latin typeface="Arial" pitchFamily="34" charset="0"/>
              <a:cs typeface="Arial" pitchFamily="34" charset="0"/>
            </a:endParaRPr>
          </a:p>
          <a:p>
            <a:pPr lvl="2"/>
            <a:r>
              <a:rPr lang="en-US" sz="3200" dirty="0" smtClean="0">
                <a:latin typeface="Arial" pitchFamily="34" charset="0"/>
                <a:cs typeface="Arial" pitchFamily="34" charset="0"/>
              </a:rPr>
              <a:t>Payor of Last Resort</a:t>
            </a:r>
          </a:p>
          <a:p>
            <a:pPr lvl="4"/>
            <a:endParaRPr lang="en-US" dirty="0" smtClean="0"/>
          </a:p>
          <a:p>
            <a:pPr eaLnBrk="1" hangingPunct="1"/>
            <a:endParaRPr lang="en-US"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Service Provider (PSP)</a:t>
            </a:r>
            <a:endParaRPr lang="en-US" b="1" dirty="0"/>
          </a:p>
        </p:txBody>
      </p:sp>
      <p:sp>
        <p:nvSpPr>
          <p:cNvPr id="3" name="Content Placeholder 2"/>
          <p:cNvSpPr>
            <a:spLocks noGrp="1"/>
          </p:cNvSpPr>
          <p:nvPr>
            <p:ph idx="1"/>
          </p:nvPr>
        </p:nvSpPr>
        <p:spPr>
          <a:xfrm>
            <a:off x="381000" y="1752600"/>
            <a:ext cx="8229600" cy="4525963"/>
          </a:xfrm>
        </p:spPr>
        <p:txBody>
          <a:bodyPr/>
          <a:lstStyle/>
          <a:p>
            <a:r>
              <a:rPr lang="en-US" dirty="0" smtClean="0"/>
              <a:t>Service delivery by one person with supporting services provided through joint visits &amp; consultation.</a:t>
            </a:r>
          </a:p>
          <a:p>
            <a:pPr>
              <a:buNone/>
            </a:pPr>
            <a:endParaRPr lang="en-US" dirty="0" smtClean="0"/>
          </a:p>
          <a:p>
            <a:r>
              <a:rPr lang="en-US" dirty="0" smtClean="0"/>
              <a:t>PSP works in close collaboration with other team members integrating &amp; synthesizing information shared to deliver efficient &amp; comprehensive support.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Consultative Model</a:t>
            </a:r>
            <a:endParaRPr lang="en-US" b="1" dirty="0"/>
          </a:p>
        </p:txBody>
      </p:sp>
      <p:sp>
        <p:nvSpPr>
          <p:cNvPr id="3" name="Content Placeholder 2"/>
          <p:cNvSpPr>
            <a:spLocks noGrp="1"/>
          </p:cNvSpPr>
          <p:nvPr>
            <p:ph idx="1"/>
          </p:nvPr>
        </p:nvSpPr>
        <p:spPr>
          <a:xfrm>
            <a:off x="457200" y="1143000"/>
            <a:ext cx="8229600" cy="4983163"/>
          </a:xfrm>
        </p:spPr>
        <p:txBody>
          <a:bodyPr/>
          <a:lstStyle/>
          <a:p>
            <a:pPr eaLnBrk="1" hangingPunct="1">
              <a:lnSpc>
                <a:spcPct val="90000"/>
              </a:lnSpc>
            </a:pPr>
            <a:r>
              <a:rPr lang="en-US" dirty="0" smtClean="0"/>
              <a:t>“…within the context of early intervention means service providers will focus primarily on </a:t>
            </a:r>
            <a:r>
              <a:rPr lang="en-US" u="sng" dirty="0" smtClean="0"/>
              <a:t>family defined needs</a:t>
            </a:r>
            <a:r>
              <a:rPr lang="en-US" dirty="0" smtClean="0"/>
              <a:t>, and will </a:t>
            </a:r>
            <a:r>
              <a:rPr lang="en-US" u="sng" dirty="0" smtClean="0"/>
              <a:t>share strategies with caregivers </a:t>
            </a:r>
            <a:r>
              <a:rPr lang="en-US" dirty="0" smtClean="0"/>
              <a:t>that allow the family to maximize natural learning opportunities or </a:t>
            </a:r>
            <a:r>
              <a:rPr lang="en-US" u="sng" dirty="0" smtClean="0"/>
              <a:t>embed instruction into their daily routines and activities</a:t>
            </a:r>
            <a:r>
              <a:rPr lang="en-US" dirty="0" smtClean="0"/>
              <a:t>.  The consultant (special instructor or therapist) provides services to the child through a parent or caregiver…”</a:t>
            </a:r>
          </a:p>
          <a:p>
            <a:pPr algn="r" eaLnBrk="1" hangingPunct="1">
              <a:lnSpc>
                <a:spcPct val="90000"/>
              </a:lnSpc>
              <a:buFontTx/>
              <a:buNone/>
            </a:pPr>
            <a:r>
              <a:rPr lang="en-US" dirty="0" smtClean="0"/>
              <a:t>(File &amp; </a:t>
            </a:r>
            <a:r>
              <a:rPr lang="en-US" dirty="0" err="1" smtClean="0"/>
              <a:t>Kontos</a:t>
            </a:r>
            <a:r>
              <a:rPr lang="en-US" dirty="0" smtClean="0"/>
              <a:t>, 1992)</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97217"/>
            <a:ext cx="8898340" cy="888435"/>
          </a:xfrm>
        </p:spPr>
        <p:txBody>
          <a:bodyPr>
            <a:normAutofit/>
          </a:bodyPr>
          <a:lstStyle/>
          <a:p>
            <a:r>
              <a:rPr lang="en-US" b="1" dirty="0" smtClean="0"/>
              <a:t>Differences between Part C &amp; Part B</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359930864"/>
              </p:ext>
            </p:extLst>
          </p:nvPr>
        </p:nvGraphicFramePr>
        <p:xfrm>
          <a:off x="122830" y="985652"/>
          <a:ext cx="8898340" cy="5783284"/>
        </p:xfrm>
        <a:graphic>
          <a:graphicData uri="http://schemas.openxmlformats.org/drawingml/2006/table">
            <a:tbl>
              <a:tblPr firstRow="1" bandRow="1">
                <a:tableStyleId>{5C22544A-7EE6-4342-B048-85BDC9FD1C3A}</a:tableStyleId>
              </a:tblPr>
              <a:tblGrid>
                <a:gridCol w="4423044"/>
                <a:gridCol w="4475296"/>
              </a:tblGrid>
              <a:tr h="413092">
                <a:tc>
                  <a:txBody>
                    <a:bodyPr/>
                    <a:lstStyle/>
                    <a:p>
                      <a:r>
                        <a:rPr lang="en-US" sz="2000" dirty="0" smtClean="0"/>
                        <a:t>Part C</a:t>
                      </a:r>
                      <a:endParaRPr lang="en-US" sz="2000" dirty="0"/>
                    </a:p>
                  </a:txBody>
                  <a:tcPr/>
                </a:tc>
                <a:tc>
                  <a:txBody>
                    <a:bodyPr/>
                    <a:lstStyle/>
                    <a:p>
                      <a:r>
                        <a:rPr lang="en-US" sz="2000" dirty="0" smtClean="0"/>
                        <a:t>Part B</a:t>
                      </a:r>
                      <a:endParaRPr lang="en-US" sz="2000" dirty="0"/>
                    </a:p>
                  </a:txBody>
                  <a:tcPr/>
                </a:tc>
              </a:tr>
              <a:tr h="1684143">
                <a:tc>
                  <a:txBody>
                    <a:bodyPr/>
                    <a:lstStyle/>
                    <a:p>
                      <a:r>
                        <a:rPr lang="en-US" sz="2000" dirty="0" smtClean="0"/>
                        <a:t>Early Intervention</a:t>
                      </a:r>
                      <a:r>
                        <a:rPr lang="en-US" sz="2000" baseline="0" dirty="0" smtClean="0"/>
                        <a:t> Services are based on child’s functioning and family priorities and concerns.</a:t>
                      </a:r>
                      <a:endParaRPr lang="en-US" sz="2000" dirty="0"/>
                    </a:p>
                  </a:txBody>
                  <a:tcPr/>
                </a:tc>
                <a:tc>
                  <a:txBody>
                    <a:bodyPr/>
                    <a:lstStyle/>
                    <a:p>
                      <a:r>
                        <a:rPr lang="en-US" sz="2000" dirty="0" smtClean="0"/>
                        <a:t>Special Education</a:t>
                      </a:r>
                      <a:r>
                        <a:rPr lang="en-US" sz="2000" baseline="0" dirty="0" smtClean="0"/>
                        <a:t> Services are part of a Free Appropriate  Public Education (FAPE). Educational needs are the basis for special education.</a:t>
                      </a:r>
                    </a:p>
                    <a:p>
                      <a:endParaRPr lang="en-US" sz="2000" dirty="0"/>
                    </a:p>
                  </a:txBody>
                  <a:tcPr/>
                </a:tc>
              </a:tr>
              <a:tr h="2001906">
                <a:tc>
                  <a:txBody>
                    <a:bodyPr/>
                    <a:lstStyle/>
                    <a:p>
                      <a:r>
                        <a:rPr lang="en-US" sz="2000" dirty="0" smtClean="0"/>
                        <a:t>Early Intervention Services address both family and</a:t>
                      </a:r>
                      <a:r>
                        <a:rPr lang="en-US" sz="2000" baseline="0" dirty="0" smtClean="0"/>
                        <a:t> child outcomes.  Teaching parents the strategies to address their child’s needs is the primary focus of services.</a:t>
                      </a:r>
                    </a:p>
                    <a:p>
                      <a:endParaRPr lang="en-US" sz="2000" dirty="0"/>
                    </a:p>
                  </a:txBody>
                  <a:tcPr/>
                </a:tc>
                <a:tc>
                  <a:txBody>
                    <a:bodyPr/>
                    <a:lstStyle/>
                    <a:p>
                      <a:r>
                        <a:rPr lang="en-US" sz="2000" dirty="0" smtClean="0"/>
                        <a:t>Child is the focus</a:t>
                      </a:r>
                      <a:r>
                        <a:rPr lang="en-US" sz="2000" baseline="0" dirty="0" smtClean="0"/>
                        <a:t> of Special Education Services.</a:t>
                      </a:r>
                      <a:endParaRPr lang="en-US" sz="2000" dirty="0"/>
                    </a:p>
                  </a:txBody>
                  <a:tcPr/>
                </a:tc>
              </a:tr>
              <a:tr h="1684143">
                <a:tc>
                  <a:txBody>
                    <a:bodyPr/>
                    <a:lstStyle/>
                    <a:p>
                      <a:r>
                        <a:rPr lang="en-US" sz="2000" dirty="0" smtClean="0"/>
                        <a:t>Parents</a:t>
                      </a:r>
                      <a:r>
                        <a:rPr lang="en-US" sz="2000" baseline="0" dirty="0" smtClean="0"/>
                        <a:t> have the right to accept only the services that they want without jeopardizing the provision of services. </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Parents must give consent</a:t>
                      </a:r>
                      <a:r>
                        <a:rPr lang="en-US" sz="2000" baseline="0" dirty="0" smtClean="0"/>
                        <a:t> for the specially designed instruction. Related Services are provided to support the specially designed instruction.</a:t>
                      </a:r>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2796442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1573</Words>
  <Application>Microsoft Office PowerPoint</Application>
  <PresentationFormat>On-screen Show (4:3)</PresentationFormat>
  <Paragraphs>224</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What’s New for Transition  to  Special Education Services?</vt:lpstr>
      <vt:lpstr>What is Early Intervention under Part C ?</vt:lpstr>
      <vt:lpstr>What guides services in Part C?</vt:lpstr>
      <vt:lpstr>First Steps Participation:  Total with Active IFSPs</vt:lpstr>
      <vt:lpstr>First Steps Participation:  Eligibility Process </vt:lpstr>
      <vt:lpstr>First Steps Core Concepts</vt:lpstr>
      <vt:lpstr>Primary Service Provider (PSP)</vt:lpstr>
      <vt:lpstr>Consultative Model</vt:lpstr>
      <vt:lpstr>Differences between Part C &amp; Part B</vt:lpstr>
      <vt:lpstr>Transition Data:  Exiting at Age 3</vt:lpstr>
      <vt:lpstr>IDEA Requirements:  Part C</vt:lpstr>
      <vt:lpstr>Notification of SEA/LEA &amp; Referral to LEA</vt:lpstr>
      <vt:lpstr>Parent OPT-Out</vt:lpstr>
      <vt:lpstr>Notice of Transition for Parents FS-11</vt:lpstr>
      <vt:lpstr>PowerPoint Presentation</vt:lpstr>
      <vt:lpstr>Transition Conference</vt:lpstr>
      <vt:lpstr>Scheduling the Transition Conference</vt:lpstr>
      <vt:lpstr>Discussion at Transition Conference</vt:lpstr>
      <vt:lpstr>Requirements for Part C Documentation</vt:lpstr>
      <vt:lpstr>Transition Process from Part C View</vt:lpstr>
      <vt:lpstr>Late Referrals to First Steps</vt:lpstr>
      <vt:lpstr>Late Referrals to Part C</vt:lpstr>
      <vt:lpstr>Part B Requirements for Transition  according to OSEP </vt:lpstr>
      <vt:lpstr>LEA Responsibilities:  Part C Referrals</vt:lpstr>
      <vt:lpstr>LEA Responsibilities:  Part C Referrals</vt:lpstr>
      <vt:lpstr>PowerPoint Presentation</vt:lpstr>
      <vt:lpstr>Late Referrals to Part B (referrals to the LEA) less than 90 days before the 3rd birthday*</vt:lpstr>
      <vt:lpstr>Facilitating Transition</vt:lpstr>
      <vt:lpstr>IFSP</vt:lpstr>
      <vt:lpstr>Assessments</vt:lpstr>
      <vt:lpstr>Progress Reports</vt:lpstr>
      <vt:lpstr>Questions?</vt:lpstr>
    </vt:vector>
  </TitlesOfParts>
  <Company>University of Louisville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Stewart</dc:creator>
  <cp:lastModifiedBy>Paula.Goff</cp:lastModifiedBy>
  <cp:revision>118</cp:revision>
  <cp:lastPrinted>2013-05-20T15:09:12Z</cp:lastPrinted>
  <dcterms:created xsi:type="dcterms:W3CDTF">2011-08-18T14:55:19Z</dcterms:created>
  <dcterms:modified xsi:type="dcterms:W3CDTF">2013-05-20T17:50:36Z</dcterms:modified>
</cp:coreProperties>
</file>